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42"/>
  </p:notesMasterIdLst>
  <p:sldIdLst>
    <p:sldId id="257" r:id="rId3"/>
    <p:sldId id="276" r:id="rId4"/>
    <p:sldId id="275" r:id="rId5"/>
    <p:sldId id="277" r:id="rId6"/>
    <p:sldId id="278" r:id="rId7"/>
    <p:sldId id="279" r:id="rId8"/>
    <p:sldId id="280" r:id="rId9"/>
    <p:sldId id="300" r:id="rId10"/>
    <p:sldId id="301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302" r:id="rId30"/>
    <p:sldId id="303" r:id="rId31"/>
    <p:sldId id="304" r:id="rId32"/>
    <p:sldId id="305" r:id="rId33"/>
    <p:sldId id="306" r:id="rId34"/>
    <p:sldId id="307" r:id="rId35"/>
    <p:sldId id="309" r:id="rId36"/>
    <p:sldId id="315" r:id="rId37"/>
    <p:sldId id="314" r:id="rId38"/>
    <p:sldId id="310" r:id="rId39"/>
    <p:sldId id="311" r:id="rId40"/>
    <p:sldId id="31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 autoAdjust="0"/>
    <p:restoredTop sz="95114" autoAdjust="0"/>
  </p:normalViewPr>
  <p:slideViewPr>
    <p:cSldViewPr>
      <p:cViewPr varScale="1">
        <p:scale>
          <a:sx n="86" d="100"/>
          <a:sy n="86" d="100"/>
        </p:scale>
        <p:origin x="1358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EE5DF1-966B-4177-8D24-60D4B24AF312}" type="datetimeFigureOut">
              <a:rPr lang="fa-IR" smtClean="0"/>
              <a:pPr/>
              <a:t>22/04/1441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6CBAE0B-0AA5-4B36-91A0-A42816B8B0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18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3A1A8E-2A95-4B6C-878F-C1A099A3EFBE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0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11B0-854A-4D4D-8671-7F1F55192B4A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769-7BF3-41C7-8F7D-AEB9120164B2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2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5A8BE5-8CFA-48BE-AFF8-5BD1C8326D70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83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C8E4A-2AB2-45E9-A26D-D6D31AC3E534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1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254B6E-26AA-4D49-8EA9-70C63B3DB668}" type="datetime1">
              <a:rPr lang="en-US" smtClean="0">
                <a:solidFill>
                  <a:srgbClr val="FFF39D"/>
                </a:solidFill>
              </a:rPr>
              <a:pPr/>
              <a:t>12/19/2019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24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EED2-6CFE-4FD5-9D71-42DC36BF1A69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0221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77AB-C809-460F-B260-0D6670884DFC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8213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33C2AD-21BF-4DC2-9060-2987B22F7F6E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B9C-2E9A-4CE7-B84F-14115A14C862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5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2571FA-F965-4C81-9972-AF00FA75A4AB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40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DD2542-91C0-42D9-95E0-4FE4B15F5523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78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7735B4-069F-430A-A83B-2E3E6ACF22C4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73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B0A5-F09E-49F8-BCEC-AD0AE7E53BB6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85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4B0B-5847-4E46-B90C-D8C742B201D3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D2C58F-2AF7-4468-8618-58B8A30EA363}" type="datetime1">
              <a:rPr lang="en-US" smtClean="0">
                <a:solidFill>
                  <a:srgbClr val="FFF39D"/>
                </a:solidFill>
              </a:rPr>
              <a:pPr/>
              <a:t>12/19/2019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46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CD4B-0EB2-4896-9289-49E34843D7ED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6765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BCDB-9D31-4663-880E-E82969F88877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60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1808B9-966D-4F97-8414-A79D6FECBF44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2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0906-5DF2-477F-8B74-557DD57DD8F0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0E0144-2BAF-4A60-865B-921CC648F8DF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62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2721E2-7E2A-4CE3-A1A1-7A6FA098F5E1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AEEF654-21E0-48E1-AA3B-BF77D5872C7D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7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91C356-32F1-44D3-A77D-31B4681BC83F}" type="datetime1">
              <a:rPr lang="en-US" smtClean="0">
                <a:solidFill>
                  <a:srgbClr val="575F6D"/>
                </a:solidFill>
              </a:rPr>
              <a:pPr/>
              <a:t>12/19/2019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7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"/>
            <a:ext cx="7772400" cy="6492944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534400" cy="57912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History: </a:t>
            </a:r>
          </a:p>
          <a:p>
            <a:pPr lvl="1" algn="l" rtl="0"/>
            <a:r>
              <a:rPr lang="en-US" sz="2000" dirty="0" smtClean="0"/>
              <a:t>Specific </a:t>
            </a:r>
            <a:r>
              <a:rPr lang="en-US" sz="2000" dirty="0"/>
              <a:t>agent, amount ingested, time of ingestion, and any </a:t>
            </a:r>
            <a:r>
              <a:rPr lang="en-US" sz="2000" dirty="0" err="1" smtClean="0"/>
              <a:t>coingestions</a:t>
            </a:r>
            <a:endParaRPr lang="en-US" sz="2000" dirty="0" smtClean="0"/>
          </a:p>
          <a:p>
            <a:pPr lvl="1" algn="l" rtl="0"/>
            <a:r>
              <a:rPr lang="en-US" sz="2000" dirty="0"/>
              <a:t>Historical features </a:t>
            </a:r>
            <a:r>
              <a:rPr lang="en-US" sz="2000" dirty="0" smtClean="0"/>
              <a:t>suggesting </a:t>
            </a:r>
            <a:r>
              <a:rPr lang="en-US" sz="2000" dirty="0"/>
              <a:t>increased risk for severe </a:t>
            </a:r>
            <a:r>
              <a:rPr lang="en-US" sz="2000" dirty="0" smtClean="0"/>
              <a:t>toxicity:</a:t>
            </a:r>
          </a:p>
          <a:p>
            <a:pPr lvl="2" algn="l" rtl="0"/>
            <a:r>
              <a:rPr lang="en-US" dirty="0" err="1">
                <a:solidFill>
                  <a:srgbClr val="0070C0"/>
                </a:solidFill>
              </a:rPr>
              <a:t>Coingestion</a:t>
            </a:r>
            <a:r>
              <a:rPr lang="en-US" dirty="0">
                <a:solidFill>
                  <a:srgbClr val="0070C0"/>
                </a:solidFill>
              </a:rPr>
              <a:t> of other </a:t>
            </a:r>
            <a:r>
              <a:rPr lang="en-US" dirty="0" err="1">
                <a:solidFill>
                  <a:srgbClr val="0070C0"/>
                </a:solidFill>
              </a:rPr>
              <a:t>cardioactive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agents</a:t>
            </a:r>
            <a:endParaRPr lang="en-US" dirty="0">
              <a:solidFill>
                <a:srgbClr val="0070C0"/>
              </a:solidFill>
            </a:endParaRPr>
          </a:p>
          <a:p>
            <a:pPr lvl="2" algn="l" rtl="0"/>
            <a:r>
              <a:rPr lang="en-US" dirty="0" smtClean="0">
                <a:solidFill>
                  <a:srgbClr val="0070C0"/>
                </a:solidFill>
              </a:rPr>
              <a:t>Underlying </a:t>
            </a:r>
            <a:r>
              <a:rPr lang="en-US" dirty="0">
                <a:solidFill>
                  <a:srgbClr val="0070C0"/>
                </a:solidFill>
              </a:rPr>
              <a:t>cardiac disease (</a:t>
            </a:r>
            <a:r>
              <a:rPr lang="en-US" dirty="0" err="1">
                <a:solidFill>
                  <a:srgbClr val="0070C0"/>
                </a:solidFill>
              </a:rPr>
              <a:t>eg</a:t>
            </a:r>
            <a:r>
              <a:rPr lang="en-US" dirty="0">
                <a:solidFill>
                  <a:srgbClr val="0070C0"/>
                </a:solidFill>
              </a:rPr>
              <a:t>, heart </a:t>
            </a:r>
            <a:r>
              <a:rPr lang="en-US" dirty="0" smtClean="0">
                <a:solidFill>
                  <a:srgbClr val="0070C0"/>
                </a:solidFill>
              </a:rPr>
              <a:t>failure)</a:t>
            </a:r>
          </a:p>
          <a:p>
            <a:pPr lvl="2" algn="l" rtl="0"/>
            <a:r>
              <a:rPr lang="en-US" dirty="0" smtClean="0">
                <a:solidFill>
                  <a:srgbClr val="0070C0"/>
                </a:solidFill>
              </a:rPr>
              <a:t>Ingestion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err="1">
                <a:solidFill>
                  <a:srgbClr val="0070C0"/>
                </a:solidFill>
              </a:rPr>
              <a:t>sotalol</a:t>
            </a:r>
            <a:r>
              <a:rPr lang="en-US" dirty="0">
                <a:solidFill>
                  <a:srgbClr val="0070C0"/>
                </a:solidFill>
              </a:rPr>
              <a:t> or another agent </a:t>
            </a:r>
            <a:r>
              <a:rPr lang="en-US" dirty="0" smtClean="0">
                <a:solidFill>
                  <a:srgbClr val="0070C0"/>
                </a:solidFill>
              </a:rPr>
              <a:t>with MSA</a:t>
            </a:r>
          </a:p>
          <a:p>
            <a:pPr lvl="1" algn="l" rtl="0"/>
            <a:endParaRPr lang="en-US" sz="2000" dirty="0" smtClean="0"/>
          </a:p>
          <a:p>
            <a:pPr lvl="1" algn="l" rtl="0"/>
            <a:r>
              <a:rPr lang="en-US" sz="2000" dirty="0" smtClean="0"/>
              <a:t>Any </a:t>
            </a:r>
            <a:r>
              <a:rPr lang="en-US" sz="2000" dirty="0"/>
              <a:t>possible witnesses and emergency medical services (EMS) personnel who may have recovered pill bottles at </a:t>
            </a:r>
            <a:r>
              <a:rPr lang="en-US" sz="2000" dirty="0" smtClean="0"/>
              <a:t>the scene </a:t>
            </a:r>
            <a:r>
              <a:rPr lang="en-US" sz="2000" dirty="0"/>
              <a:t>should be contacted. </a:t>
            </a:r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/>
            <a:r>
              <a:rPr lang="en-US" sz="2000" dirty="0" smtClean="0"/>
              <a:t>The </a:t>
            </a:r>
            <a:r>
              <a:rPr lang="en-US" sz="2000" dirty="0"/>
              <a:t>patient's pharmacy may provide valuable information regarding prescribed </a:t>
            </a:r>
            <a:r>
              <a:rPr lang="en-US" sz="2000" dirty="0" smtClean="0"/>
              <a:t>medications, the </a:t>
            </a:r>
            <a:r>
              <a:rPr lang="en-US" sz="2000" dirty="0"/>
              <a:t>date of the most recent refill, and the total number of pills dispensed.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Features of Overdose</a:t>
            </a:r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7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5532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/>
              <a:t>Physical </a:t>
            </a:r>
            <a:r>
              <a:rPr lang="en-US" b="1" dirty="0" smtClean="0"/>
              <a:t>findings:</a:t>
            </a:r>
          </a:p>
          <a:p>
            <a:pPr lvl="1" algn="l" rtl="0"/>
            <a:r>
              <a:rPr lang="en-US" sz="2000" dirty="0"/>
              <a:t>Most patients </a:t>
            </a:r>
            <a:r>
              <a:rPr lang="en-US" sz="2000" dirty="0" smtClean="0"/>
              <a:t>with beta blocker overdose </a:t>
            </a:r>
            <a:r>
              <a:rPr lang="en-US" sz="2000" dirty="0"/>
              <a:t>become symptomatic within </a:t>
            </a:r>
            <a:r>
              <a:rPr lang="en-US" sz="2000" dirty="0" smtClean="0"/>
              <a:t>2hr following ingestion</a:t>
            </a:r>
            <a:r>
              <a:rPr lang="en-US" sz="2000" dirty="0"/>
              <a:t>, and nearly all develop symptoms within </a:t>
            </a:r>
            <a:r>
              <a:rPr lang="en-US" sz="2000" dirty="0" smtClean="0"/>
              <a:t>6hr. </a:t>
            </a:r>
            <a:r>
              <a:rPr lang="en-US" sz="2000" b="1" dirty="0"/>
              <a:t>Exceptions</a:t>
            </a:r>
            <a:r>
              <a:rPr lang="en-US" sz="2000" dirty="0"/>
              <a:t> </a:t>
            </a:r>
            <a:r>
              <a:rPr lang="en-US" sz="2000" dirty="0" smtClean="0"/>
              <a:t>include </a:t>
            </a:r>
            <a:r>
              <a:rPr lang="en-US" sz="2000" dirty="0">
                <a:solidFill>
                  <a:srgbClr val="0070C0"/>
                </a:solidFill>
              </a:rPr>
              <a:t>ingestions </a:t>
            </a:r>
            <a:r>
              <a:rPr lang="en-US" sz="2000" dirty="0" smtClean="0">
                <a:solidFill>
                  <a:srgbClr val="0070C0"/>
                </a:solidFill>
              </a:rPr>
              <a:t>of sustained </a:t>
            </a:r>
            <a:r>
              <a:rPr lang="en-US" sz="2000" dirty="0">
                <a:solidFill>
                  <a:srgbClr val="0070C0"/>
                </a:solidFill>
              </a:rPr>
              <a:t>release medications and </a:t>
            </a:r>
            <a:r>
              <a:rPr lang="en-US" sz="2000" dirty="0" err="1" smtClean="0">
                <a:solidFill>
                  <a:srgbClr val="0070C0"/>
                </a:solidFill>
              </a:rPr>
              <a:t>sotalol</a:t>
            </a:r>
            <a:r>
              <a:rPr lang="en-US" sz="2000" dirty="0" smtClean="0"/>
              <a:t>. </a:t>
            </a:r>
            <a:r>
              <a:rPr lang="en-US" sz="2000" dirty="0"/>
              <a:t>In these cases, delayed toxicity up to </a:t>
            </a:r>
            <a:r>
              <a:rPr lang="en-US" sz="2000" dirty="0" smtClean="0"/>
              <a:t>24hr </a:t>
            </a:r>
            <a:r>
              <a:rPr lang="en-US" sz="2000" dirty="0"/>
              <a:t>after ingestion can </a:t>
            </a:r>
            <a:r>
              <a:rPr lang="en-US" sz="2000" dirty="0" smtClean="0"/>
              <a:t>occur.</a:t>
            </a:r>
          </a:p>
          <a:p>
            <a:pPr lvl="1" algn="l" rtl="0"/>
            <a:r>
              <a:rPr lang="en-US" sz="2000" dirty="0" smtClean="0"/>
              <a:t>Bradycardia, hypotension and in severe overdoses profound myocardial depression </a:t>
            </a:r>
            <a:r>
              <a:rPr lang="en-US" sz="2000" dirty="0"/>
              <a:t>and cardiogenic </a:t>
            </a:r>
            <a:r>
              <a:rPr lang="en-US" sz="2000" dirty="0" smtClean="0"/>
              <a:t>shock occur.</a:t>
            </a:r>
          </a:p>
          <a:p>
            <a:pPr lvl="1" algn="l" rtl="0"/>
            <a:r>
              <a:rPr lang="en-US" sz="2000" dirty="0">
                <a:solidFill>
                  <a:srgbClr val="0070C0"/>
                </a:solidFill>
              </a:rPr>
              <a:t>Ventricular dysrhythmias </a:t>
            </a:r>
            <a:r>
              <a:rPr lang="en-US" sz="2000" dirty="0" smtClean="0"/>
              <a:t>more </a:t>
            </a:r>
            <a:r>
              <a:rPr lang="en-US" sz="2000" dirty="0"/>
              <a:t>frequently following </a:t>
            </a:r>
            <a:r>
              <a:rPr lang="en-US" sz="2000" dirty="0">
                <a:solidFill>
                  <a:srgbClr val="0070C0"/>
                </a:solidFill>
              </a:rPr>
              <a:t>propranolol </a:t>
            </a:r>
            <a:r>
              <a:rPr lang="en-US" sz="2000" dirty="0" smtClean="0">
                <a:solidFill>
                  <a:srgbClr val="0070C0"/>
                </a:solidFill>
              </a:rPr>
              <a:t>and </a:t>
            </a:r>
            <a:r>
              <a:rPr lang="en-US" sz="2000" dirty="0" err="1" smtClean="0">
                <a:solidFill>
                  <a:srgbClr val="0070C0"/>
                </a:solidFill>
              </a:rPr>
              <a:t>acebutolol</a:t>
            </a:r>
            <a:r>
              <a:rPr lang="en-US" sz="2000" dirty="0" smtClean="0"/>
              <a:t> </a:t>
            </a:r>
            <a:r>
              <a:rPr lang="en-US" sz="2000" dirty="0"/>
              <a:t>exposures, probably </a:t>
            </a:r>
            <a:r>
              <a:rPr lang="en-US" sz="2000" dirty="0" smtClean="0"/>
              <a:t>due to </a:t>
            </a:r>
            <a:r>
              <a:rPr lang="en-US" sz="2000" dirty="0"/>
              <a:t>the increased </a:t>
            </a:r>
            <a:r>
              <a:rPr lang="en-US" sz="2000" dirty="0" smtClean="0"/>
              <a:t>MSA of </a:t>
            </a:r>
            <a:r>
              <a:rPr lang="en-US" sz="2000" dirty="0"/>
              <a:t>these </a:t>
            </a:r>
            <a:r>
              <a:rPr lang="en-US" sz="2000" dirty="0" smtClean="0"/>
              <a:t>agents.</a:t>
            </a:r>
          </a:p>
          <a:p>
            <a:pPr lvl="1" algn="l" rtl="0"/>
            <a:r>
              <a:rPr lang="en-US" sz="2000" dirty="0">
                <a:solidFill>
                  <a:srgbClr val="0070C0"/>
                </a:solidFill>
              </a:rPr>
              <a:t>Other potential effects of severe </a:t>
            </a:r>
            <a:r>
              <a:rPr lang="en-US" sz="2000" dirty="0" smtClean="0">
                <a:solidFill>
                  <a:srgbClr val="0070C0"/>
                </a:solidFill>
              </a:rPr>
              <a:t>toxicity: </a:t>
            </a:r>
            <a:r>
              <a:rPr lang="en-US" sz="2000" dirty="0" smtClean="0"/>
              <a:t>mental </a:t>
            </a:r>
            <a:r>
              <a:rPr lang="en-US" sz="2000" dirty="0"/>
              <a:t>status </a:t>
            </a:r>
            <a:r>
              <a:rPr lang="en-US" sz="2000" dirty="0" smtClean="0"/>
              <a:t>change (</a:t>
            </a:r>
            <a:r>
              <a:rPr lang="en-US" sz="2000" dirty="0"/>
              <a:t>delirium, coma, and </a:t>
            </a:r>
            <a:r>
              <a:rPr lang="en-US" sz="2000" dirty="0" smtClean="0"/>
              <a:t>seizures), </a:t>
            </a:r>
            <a:r>
              <a:rPr lang="en-US" sz="2000" dirty="0"/>
              <a:t>hypoglycemia, </a:t>
            </a:r>
            <a:r>
              <a:rPr lang="en-US" sz="2000" dirty="0" smtClean="0"/>
              <a:t>and bronchospasm</a:t>
            </a:r>
          </a:p>
          <a:p>
            <a:pPr lvl="1" algn="l" rtl="0"/>
            <a:r>
              <a:rPr lang="en-US" sz="2000" dirty="0" smtClean="0">
                <a:solidFill>
                  <a:srgbClr val="0070C0"/>
                </a:solidFill>
              </a:rPr>
              <a:t>Propranolol is associated </a:t>
            </a:r>
            <a:r>
              <a:rPr lang="en-US" sz="2000" dirty="0">
                <a:solidFill>
                  <a:srgbClr val="0070C0"/>
                </a:solidFill>
              </a:rPr>
              <a:t>with neurologic effects in the absence of cerebral </a:t>
            </a:r>
            <a:r>
              <a:rPr lang="en-US" sz="2000" dirty="0" err="1" smtClean="0">
                <a:solidFill>
                  <a:srgbClr val="0070C0"/>
                </a:solidFill>
              </a:rPr>
              <a:t>hypoperfusion</a:t>
            </a:r>
            <a:r>
              <a:rPr lang="en-US" sz="2000" dirty="0" smtClean="0">
                <a:solidFill>
                  <a:srgbClr val="0070C0"/>
                </a:solidFill>
              </a:rPr>
              <a:t>, due to increased </a:t>
            </a:r>
            <a:r>
              <a:rPr lang="en-US" sz="2000" dirty="0">
                <a:solidFill>
                  <a:srgbClr val="0070C0"/>
                </a:solidFill>
              </a:rPr>
              <a:t>lipophilicity </a:t>
            </a:r>
            <a:r>
              <a:rPr lang="en-US" sz="2000" dirty="0" smtClean="0">
                <a:solidFill>
                  <a:srgbClr val="0070C0"/>
                </a:solidFill>
              </a:rPr>
              <a:t>allowing </a:t>
            </a:r>
            <a:r>
              <a:rPr lang="en-US" sz="2000" dirty="0">
                <a:solidFill>
                  <a:srgbClr val="0070C0"/>
                </a:solidFill>
              </a:rPr>
              <a:t>rapid diffusion </a:t>
            </a:r>
            <a:r>
              <a:rPr lang="en-US" sz="2000" dirty="0" smtClean="0">
                <a:solidFill>
                  <a:srgbClr val="0070C0"/>
                </a:solidFill>
              </a:rPr>
              <a:t>into the CNS.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b="1" dirty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9436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Laboratory </a:t>
            </a:r>
            <a:r>
              <a:rPr lang="en-US" b="1" dirty="0" smtClean="0">
                <a:solidFill>
                  <a:srgbClr val="FF0000"/>
                </a:solidFill>
              </a:rPr>
              <a:t>studies:</a:t>
            </a:r>
          </a:p>
          <a:p>
            <a:pPr lvl="1" algn="l" rtl="0"/>
            <a:r>
              <a:rPr lang="en-US" sz="2000" b="1" dirty="0" smtClean="0"/>
              <a:t>ECG</a:t>
            </a:r>
            <a:r>
              <a:rPr lang="en-US" sz="2000" dirty="0" smtClean="0"/>
              <a:t> (PR prolongation, bradycardia, </a:t>
            </a:r>
            <a:r>
              <a:rPr lang="en-US" sz="2000" dirty="0"/>
              <a:t>QRS </a:t>
            </a:r>
            <a:r>
              <a:rPr lang="en-US" sz="2000" dirty="0" smtClean="0"/>
              <a:t>prolongation particularly with MSA, </a:t>
            </a:r>
            <a:r>
              <a:rPr lang="en-US" sz="2000" dirty="0"/>
              <a:t>s</a:t>
            </a:r>
            <a:r>
              <a:rPr lang="en-US" sz="2000" dirty="0" smtClean="0"/>
              <a:t>ignificant </a:t>
            </a:r>
            <a:r>
              <a:rPr lang="en-US" sz="2000" dirty="0" err="1"/>
              <a:t>QTc</a:t>
            </a:r>
            <a:r>
              <a:rPr lang="en-US" sz="2000" dirty="0"/>
              <a:t> prolongation </a:t>
            </a:r>
            <a:r>
              <a:rPr lang="en-US" sz="2000" dirty="0" smtClean="0"/>
              <a:t>following </a:t>
            </a:r>
            <a:r>
              <a:rPr lang="en-US" sz="2000" dirty="0" err="1"/>
              <a:t>sotalol</a:t>
            </a:r>
            <a:r>
              <a:rPr lang="en-US" sz="2000" dirty="0"/>
              <a:t> </a:t>
            </a:r>
            <a:r>
              <a:rPr lang="en-US" sz="2000" dirty="0" smtClean="0"/>
              <a:t>overdose, any </a:t>
            </a:r>
            <a:r>
              <a:rPr lang="en-US" sz="2000" dirty="0" err="1" smtClean="0"/>
              <a:t>bradydysrhythmia</a:t>
            </a:r>
            <a:r>
              <a:rPr lang="en-US" sz="2000" dirty="0" smtClean="0"/>
              <a:t> with progression</a:t>
            </a:r>
            <a:r>
              <a:rPr lang="en-US" sz="2000" dirty="0"/>
              <a:t> </a:t>
            </a:r>
            <a:r>
              <a:rPr lang="en-US" sz="2000" dirty="0" smtClean="0"/>
              <a:t>to asystole </a:t>
            </a:r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severe </a:t>
            </a:r>
            <a:r>
              <a:rPr lang="en-US" sz="2000" dirty="0" smtClean="0"/>
              <a:t>poisoning)  </a:t>
            </a:r>
          </a:p>
          <a:p>
            <a:pPr lvl="1" algn="l" rtl="0"/>
            <a:r>
              <a:rPr lang="en-US" sz="2000" b="1" dirty="0" err="1" smtClean="0"/>
              <a:t>Fingerstick</a:t>
            </a:r>
            <a:r>
              <a:rPr lang="en-US" sz="2000" b="1" dirty="0" smtClean="0"/>
              <a:t> glucose</a:t>
            </a:r>
          </a:p>
          <a:p>
            <a:pPr lvl="1" algn="l" rtl="0"/>
            <a:r>
              <a:rPr lang="en-US" sz="2000" b="1" dirty="0" smtClean="0"/>
              <a:t>Glucose </a:t>
            </a:r>
            <a:r>
              <a:rPr lang="en-US" sz="2000" b="1" dirty="0"/>
              <a:t>and potassium </a:t>
            </a:r>
            <a:r>
              <a:rPr lang="en-US" sz="2000" dirty="0"/>
              <a:t>levels must be measured every 30 to 60 </a:t>
            </a:r>
            <a:r>
              <a:rPr lang="en-US" sz="2000" dirty="0" smtClean="0"/>
              <a:t>minutes if </a:t>
            </a:r>
            <a:r>
              <a:rPr lang="en-US" sz="2000" dirty="0"/>
              <a:t>an insulin/glucose treatment regimen </a:t>
            </a:r>
            <a:r>
              <a:rPr lang="en-US" sz="2000" dirty="0" smtClean="0"/>
              <a:t>is used.</a:t>
            </a:r>
          </a:p>
          <a:p>
            <a:pPr lvl="1" algn="l" rtl="0"/>
            <a:r>
              <a:rPr lang="en-US" sz="2000" b="1" dirty="0" smtClean="0"/>
              <a:t>Serum </a:t>
            </a:r>
            <a:r>
              <a:rPr lang="en-US" sz="2000" b="1" dirty="0"/>
              <a:t>electrolytes </a:t>
            </a:r>
            <a:r>
              <a:rPr lang="en-US" sz="2000" dirty="0"/>
              <a:t>including </a:t>
            </a:r>
            <a:r>
              <a:rPr lang="en-US" sz="2000" b="1" dirty="0" smtClean="0"/>
              <a:t>calcium</a:t>
            </a:r>
            <a:r>
              <a:rPr lang="en-US" sz="2000" dirty="0" smtClean="0"/>
              <a:t> (Q4-6h if Ca administered) </a:t>
            </a:r>
          </a:p>
          <a:p>
            <a:pPr lvl="1" algn="l" rtl="0"/>
            <a:r>
              <a:rPr lang="en-US" sz="2000" b="1" dirty="0" smtClean="0"/>
              <a:t>BUN</a:t>
            </a:r>
            <a:r>
              <a:rPr lang="en-US" sz="2000" dirty="0" smtClean="0"/>
              <a:t>, </a:t>
            </a:r>
            <a:r>
              <a:rPr lang="en-US" sz="2000" b="1" dirty="0" smtClean="0"/>
              <a:t>Cr</a:t>
            </a:r>
          </a:p>
          <a:p>
            <a:pPr lvl="1" algn="l" rtl="0"/>
            <a:r>
              <a:rPr lang="en-US" sz="2000" b="1" dirty="0" smtClean="0"/>
              <a:t>Pregnancy </a:t>
            </a:r>
            <a:r>
              <a:rPr lang="en-US" sz="2000" b="1" dirty="0"/>
              <a:t>test </a:t>
            </a:r>
            <a:r>
              <a:rPr lang="en-US" sz="2000" dirty="0"/>
              <a:t>in women of childbearing </a:t>
            </a:r>
            <a:r>
              <a:rPr lang="en-US" sz="2000" dirty="0" smtClean="0"/>
              <a:t>age</a:t>
            </a:r>
          </a:p>
          <a:p>
            <a:pPr lvl="1" algn="l" rtl="0"/>
            <a:r>
              <a:rPr lang="en-US" sz="2000" b="1" dirty="0"/>
              <a:t>Routine laboratory </a:t>
            </a:r>
            <a:r>
              <a:rPr lang="en-US" sz="2000" dirty="0"/>
              <a:t>evaluation of </a:t>
            </a:r>
            <a:r>
              <a:rPr lang="en-US" sz="2000" b="1" dirty="0" smtClean="0"/>
              <a:t>acetaminophen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/>
              <a:t>salicylate </a:t>
            </a:r>
            <a:r>
              <a:rPr lang="en-US" sz="2000" b="1" dirty="0" smtClean="0"/>
              <a:t>levels </a:t>
            </a:r>
            <a:r>
              <a:rPr lang="en-US" sz="2000" dirty="0" smtClean="0"/>
              <a:t>(to </a:t>
            </a:r>
            <a:r>
              <a:rPr lang="en-US" sz="2000" dirty="0"/>
              <a:t>rule </a:t>
            </a:r>
            <a:r>
              <a:rPr lang="en-US" sz="2000" dirty="0" smtClean="0"/>
              <a:t>out these </a:t>
            </a:r>
            <a:r>
              <a:rPr lang="en-US" sz="2000" dirty="0"/>
              <a:t>common </a:t>
            </a:r>
            <a:r>
              <a:rPr lang="en-US" sz="2000" dirty="0" err="1" smtClean="0"/>
              <a:t>coingestions</a:t>
            </a:r>
            <a:r>
              <a:rPr lang="en-US" sz="2000" dirty="0" smtClean="0"/>
              <a:t>).</a:t>
            </a:r>
          </a:p>
          <a:p>
            <a:pPr lvl="1" algn="l" rtl="0"/>
            <a:r>
              <a:rPr lang="en-US" sz="2000" b="1" dirty="0"/>
              <a:t>Additional tests </a:t>
            </a:r>
            <a:r>
              <a:rPr lang="en-US" sz="2000" dirty="0" smtClean="0"/>
              <a:t>based </a:t>
            </a:r>
            <a:r>
              <a:rPr lang="en-US" sz="2000" dirty="0"/>
              <a:t>upon clinical </a:t>
            </a:r>
            <a:r>
              <a:rPr lang="en-US" sz="2000" dirty="0" smtClean="0"/>
              <a:t>findings (e.g. a </a:t>
            </a:r>
            <a:r>
              <a:rPr lang="en-US" sz="2000" dirty="0"/>
              <a:t>plain chest </a:t>
            </a:r>
            <a:r>
              <a:rPr lang="en-US" sz="2000" dirty="0" smtClean="0"/>
              <a:t>radiograph </a:t>
            </a:r>
            <a:r>
              <a:rPr lang="en-US" sz="2000" dirty="0"/>
              <a:t>in </a:t>
            </a:r>
            <a:r>
              <a:rPr lang="en-US" sz="2000" dirty="0" smtClean="0"/>
              <a:t>patients with </a:t>
            </a:r>
            <a:r>
              <a:rPr lang="en-US" sz="2000" dirty="0"/>
              <a:t>signs of pulmonary </a:t>
            </a:r>
            <a:r>
              <a:rPr lang="en-US" sz="2000" dirty="0" smtClean="0"/>
              <a:t>edema)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Laboratory Evaluation</a:t>
            </a:r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87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943600"/>
          </a:xfrm>
        </p:spPr>
        <p:txBody>
          <a:bodyPr/>
          <a:lstStyle/>
          <a:p>
            <a:pPr algn="l" rtl="0"/>
            <a:r>
              <a:rPr lang="en-US" sz="2000" dirty="0">
                <a:solidFill>
                  <a:srgbClr val="0070C0"/>
                </a:solidFill>
              </a:rPr>
              <a:t>The diagnosis of beta blocker poisoning is made clinically on the basis of the history and </a:t>
            </a:r>
            <a:r>
              <a:rPr lang="en-US" sz="2000" dirty="0" smtClean="0">
                <a:solidFill>
                  <a:srgbClr val="0070C0"/>
                </a:solidFill>
              </a:rPr>
              <a:t>clinical presentation.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Typically </a:t>
            </a:r>
            <a:r>
              <a:rPr lang="en-US" sz="2000" dirty="0"/>
              <a:t>there is a history of overdose combined with findings of bradycardia and hypotension, which </a:t>
            </a:r>
            <a:r>
              <a:rPr lang="en-US" sz="2000" dirty="0" smtClean="0"/>
              <a:t>can be </a:t>
            </a:r>
            <a:r>
              <a:rPr lang="en-US" sz="2000" dirty="0"/>
              <a:t>profound in severe overdose, resulting in cardiogenic shock. </a:t>
            </a:r>
            <a:endParaRPr lang="en-US" sz="2000" dirty="0" smtClean="0"/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Other </a:t>
            </a:r>
            <a:r>
              <a:rPr lang="en-US" sz="2000" dirty="0"/>
              <a:t>findings can include ventricular </a:t>
            </a:r>
            <a:r>
              <a:rPr lang="en-US" sz="2000" dirty="0" smtClean="0"/>
              <a:t>dysrhythmia, altered </a:t>
            </a:r>
            <a:r>
              <a:rPr lang="en-US" sz="2000" dirty="0"/>
              <a:t>mental status, seizure, hypoglycemia, and </a:t>
            </a:r>
            <a:r>
              <a:rPr lang="en-US" sz="2000" dirty="0" smtClean="0"/>
              <a:t>bronchospasm.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Although </a:t>
            </a:r>
            <a:r>
              <a:rPr lang="en-US" sz="2000" dirty="0"/>
              <a:t>serum concentrations of most beta </a:t>
            </a:r>
            <a:r>
              <a:rPr lang="en-US" sz="2000" dirty="0" smtClean="0"/>
              <a:t>blockers can be measured</a:t>
            </a:r>
            <a:r>
              <a:rPr lang="en-US" sz="2000" dirty="0"/>
              <a:t>, such measurements cannot be obtained in time to be clinically useful.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 </a:t>
            </a:r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148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6096000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sz="2600" dirty="0" smtClean="0"/>
              <a:t>Many drugs can cause profound hypotension or </a:t>
            </a:r>
            <a:r>
              <a:rPr lang="en-US" sz="2600" dirty="0" err="1" smtClean="0"/>
              <a:t>bradydysrhythmia</a:t>
            </a:r>
            <a:r>
              <a:rPr lang="en-US" sz="2600" dirty="0" smtClean="0"/>
              <a:t> in overdose</a:t>
            </a:r>
          </a:p>
          <a:p>
            <a:pPr algn="l" rtl="0"/>
            <a:r>
              <a:rPr lang="en-US" sz="2600" dirty="0" smtClean="0">
                <a:solidFill>
                  <a:srgbClr val="0070C0"/>
                </a:solidFill>
              </a:rPr>
              <a:t>CCBs, </a:t>
            </a:r>
            <a:r>
              <a:rPr lang="en-US" sz="2600" dirty="0">
                <a:solidFill>
                  <a:srgbClr val="0070C0"/>
                </a:solidFill>
              </a:rPr>
              <a:t>digoxin, clonidine, and cholinergic agents </a:t>
            </a:r>
            <a:r>
              <a:rPr lang="en-US" sz="2600" dirty="0"/>
              <a:t>must be considered when </a:t>
            </a:r>
            <a:r>
              <a:rPr lang="en-US" sz="2600" dirty="0" smtClean="0"/>
              <a:t>evaluating </a:t>
            </a:r>
            <a:r>
              <a:rPr lang="en-US" sz="2600" dirty="0" err="1" smtClean="0"/>
              <a:t>bradydysrhythmia</a:t>
            </a:r>
            <a:r>
              <a:rPr lang="en-US" sz="2600" dirty="0" smtClean="0"/>
              <a:t> </a:t>
            </a:r>
            <a:r>
              <a:rPr lang="en-US" sz="2600" dirty="0"/>
              <a:t>potentially caused by a toxic ingestion</a:t>
            </a:r>
            <a:r>
              <a:rPr lang="en-US" sz="2600" dirty="0" smtClean="0"/>
              <a:t>.</a:t>
            </a:r>
          </a:p>
          <a:p>
            <a:pPr algn="l" rtl="0"/>
            <a:r>
              <a:rPr lang="en-US" sz="2600" dirty="0" smtClean="0">
                <a:solidFill>
                  <a:srgbClr val="0070C0"/>
                </a:solidFill>
              </a:rPr>
              <a:t>CCBs </a:t>
            </a:r>
            <a:r>
              <a:rPr lang="en-US" sz="2600" dirty="0">
                <a:solidFill>
                  <a:srgbClr val="0070C0"/>
                </a:solidFill>
              </a:rPr>
              <a:t>are less likely than beta blockers to produce alterations in mental </a:t>
            </a:r>
            <a:r>
              <a:rPr lang="en-US" sz="2600" dirty="0" smtClean="0">
                <a:solidFill>
                  <a:srgbClr val="0070C0"/>
                </a:solidFill>
              </a:rPr>
              <a:t>status </a:t>
            </a:r>
            <a:r>
              <a:rPr lang="en-US" sz="2600" dirty="0"/>
              <a:t>unless the patient is in profound </a:t>
            </a:r>
            <a:r>
              <a:rPr lang="en-US" sz="2600" dirty="0" smtClean="0"/>
              <a:t>shock.</a:t>
            </a:r>
          </a:p>
          <a:p>
            <a:pPr algn="l" rtl="0"/>
            <a:r>
              <a:rPr lang="en-US" sz="2600" dirty="0" smtClean="0">
                <a:solidFill>
                  <a:srgbClr val="0070C0"/>
                </a:solidFill>
              </a:rPr>
              <a:t>Hyperglycemia </a:t>
            </a:r>
            <a:r>
              <a:rPr lang="en-US" sz="2600" dirty="0">
                <a:solidFill>
                  <a:srgbClr val="0070C0"/>
                </a:solidFill>
              </a:rPr>
              <a:t>occurs more often with </a:t>
            </a:r>
            <a:r>
              <a:rPr lang="en-US" sz="2600" dirty="0" smtClean="0">
                <a:solidFill>
                  <a:srgbClr val="0070C0"/>
                </a:solidFill>
              </a:rPr>
              <a:t>CCB toxicity while </a:t>
            </a:r>
            <a:r>
              <a:rPr lang="en-US" sz="2600" dirty="0">
                <a:solidFill>
                  <a:srgbClr val="0070C0"/>
                </a:solidFill>
              </a:rPr>
              <a:t>beta blockers are associated with </a:t>
            </a:r>
            <a:r>
              <a:rPr lang="en-US" sz="2600" dirty="0" smtClean="0">
                <a:solidFill>
                  <a:srgbClr val="0070C0"/>
                </a:solidFill>
              </a:rPr>
              <a:t>hypoglycemia.</a:t>
            </a:r>
          </a:p>
          <a:p>
            <a:pPr algn="l" rtl="0"/>
            <a:r>
              <a:rPr lang="en-US" sz="2600" dirty="0">
                <a:solidFill>
                  <a:srgbClr val="0070C0"/>
                </a:solidFill>
              </a:rPr>
              <a:t>Nausea and vomiting occur more often with digoxin toxicity than beta blocker </a:t>
            </a:r>
            <a:r>
              <a:rPr lang="en-US" sz="2600" dirty="0" smtClean="0">
                <a:solidFill>
                  <a:srgbClr val="0070C0"/>
                </a:solidFill>
              </a:rPr>
              <a:t>toxicity</a:t>
            </a:r>
            <a:r>
              <a:rPr lang="en-US" sz="2600" dirty="0" smtClean="0"/>
              <a:t>. </a:t>
            </a:r>
            <a:r>
              <a:rPr lang="en-US" sz="2600" dirty="0"/>
              <a:t>Digoxin may cause </a:t>
            </a:r>
            <a:r>
              <a:rPr lang="en-US" sz="2600" dirty="0" smtClean="0"/>
              <a:t>characteristic changes </a:t>
            </a:r>
            <a:r>
              <a:rPr lang="en-US" sz="2600" dirty="0"/>
              <a:t>in an </a:t>
            </a:r>
            <a:r>
              <a:rPr lang="en-US" sz="2600" dirty="0" smtClean="0"/>
              <a:t>ECG such </a:t>
            </a:r>
            <a:r>
              <a:rPr lang="en-US" sz="2600" dirty="0"/>
              <a:t>as scooped ST segment </a:t>
            </a:r>
            <a:r>
              <a:rPr lang="en-US" sz="2600" dirty="0" smtClean="0"/>
              <a:t>depressions. </a:t>
            </a:r>
            <a:r>
              <a:rPr lang="en-US" sz="2600" dirty="0"/>
              <a:t>Digoxin is more likely to produce </a:t>
            </a:r>
            <a:r>
              <a:rPr lang="en-US" sz="2600" dirty="0" smtClean="0"/>
              <a:t>rhythms of </a:t>
            </a:r>
            <a:r>
              <a:rPr lang="en-US" sz="2600" dirty="0"/>
              <a:t>increased automaticity, such as atrial tachycardia with </a:t>
            </a:r>
            <a:r>
              <a:rPr lang="en-US" sz="2600" dirty="0" smtClean="0"/>
              <a:t>AV </a:t>
            </a:r>
            <a:r>
              <a:rPr lang="en-US" sz="2600" dirty="0"/>
              <a:t>block, premature ventricular contractions, </a:t>
            </a:r>
            <a:r>
              <a:rPr lang="en-US" sz="2600" dirty="0" smtClean="0"/>
              <a:t>or ventricular arrhythmias.</a:t>
            </a:r>
          </a:p>
          <a:p>
            <a:pPr algn="l" rtl="0"/>
            <a:r>
              <a:rPr lang="en-US" sz="2600" dirty="0">
                <a:solidFill>
                  <a:srgbClr val="0070C0"/>
                </a:solidFill>
              </a:rPr>
              <a:t>Clonidine</a:t>
            </a:r>
            <a:r>
              <a:rPr lang="en-US" sz="2600" dirty="0"/>
              <a:t> produces a constellation of signs that can </a:t>
            </a:r>
            <a:r>
              <a:rPr lang="en-US" sz="2600" dirty="0">
                <a:solidFill>
                  <a:srgbClr val="0070C0"/>
                </a:solidFill>
              </a:rPr>
              <a:t>resemble opioid overdose, including somnolence and </a:t>
            </a:r>
            <a:r>
              <a:rPr lang="en-US" sz="2600" dirty="0" err="1">
                <a:solidFill>
                  <a:srgbClr val="0070C0"/>
                </a:solidFill>
              </a:rPr>
              <a:t>miosis</a:t>
            </a:r>
            <a:r>
              <a:rPr lang="en-US" sz="2600" dirty="0">
                <a:solidFill>
                  <a:srgbClr val="0070C0"/>
                </a:solidFill>
              </a:rPr>
              <a:t>, </a:t>
            </a:r>
            <a:r>
              <a:rPr lang="en-US" sz="2600" dirty="0" smtClean="0">
                <a:solidFill>
                  <a:srgbClr val="0070C0"/>
                </a:solidFill>
              </a:rPr>
              <a:t>but are </a:t>
            </a:r>
            <a:r>
              <a:rPr lang="en-US" sz="2600" dirty="0">
                <a:solidFill>
                  <a:srgbClr val="0070C0"/>
                </a:solidFill>
              </a:rPr>
              <a:t>accompanied by hypotension and bradycardia</a:t>
            </a:r>
            <a:r>
              <a:rPr lang="en-US" sz="2600" dirty="0"/>
              <a:t>. </a:t>
            </a:r>
            <a:endParaRPr lang="en-US" sz="2600" dirty="0" smtClean="0"/>
          </a:p>
          <a:p>
            <a:pPr algn="l" rtl="0"/>
            <a:r>
              <a:rPr lang="en-US" sz="2600" dirty="0"/>
              <a:t>Overdose of a cholinergic agent can present with bradycardia but also includes </a:t>
            </a:r>
            <a:r>
              <a:rPr lang="en-US" sz="2600" dirty="0" smtClean="0"/>
              <a:t>other characteristic </a:t>
            </a:r>
            <a:r>
              <a:rPr lang="en-US" sz="2600" dirty="0"/>
              <a:t>features (</a:t>
            </a:r>
            <a:r>
              <a:rPr lang="en-US" sz="2600" dirty="0" smtClean="0"/>
              <a:t>salivation, lacrimation</a:t>
            </a:r>
            <a:r>
              <a:rPr lang="en-US" sz="2600" dirty="0"/>
              <a:t>, urination, defecation, GI upset, and muscle excitability).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 Diagnosis </a:t>
            </a:r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89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467600" cy="944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 </a:t>
            </a:r>
            <a:r>
              <a:rPr lang="en-US" sz="5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5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76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6962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stabilization and overview of therapy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fa-I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534400" cy="601980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sz="2000" dirty="0" smtClean="0"/>
              <a:t>Secure the airway and provide advanced cardiac life support as necessary.</a:t>
            </a:r>
          </a:p>
          <a:p>
            <a:pPr algn="l" rtl="0"/>
            <a:r>
              <a:rPr lang="en-US" sz="2000" dirty="0" smtClean="0"/>
              <a:t>Atropine (</a:t>
            </a:r>
            <a:r>
              <a:rPr lang="en-US" sz="1600" dirty="0" smtClean="0"/>
              <a:t>0.5 to 1 mg every three to five minutes up to a total of 0.03 to 0.04 mg/kg</a:t>
            </a:r>
            <a:r>
              <a:rPr lang="en-US" sz="2000" dirty="0" smtClean="0"/>
              <a:t>) should be given early in </a:t>
            </a:r>
            <a:r>
              <a:rPr lang="en-US" sz="2000" dirty="0" err="1" smtClean="0"/>
              <a:t>bradycardic</a:t>
            </a:r>
            <a:r>
              <a:rPr lang="en-US" sz="2000" dirty="0" smtClean="0"/>
              <a:t> patients and as a pretreatment agent when rapid sequence intubation is required</a:t>
            </a:r>
          </a:p>
          <a:p>
            <a:pPr algn="l" rtl="0"/>
            <a:r>
              <a:rPr lang="en-US" sz="2200" dirty="0" smtClean="0"/>
              <a:t>Establish IV access and provide continuous cardiac monitoring.</a:t>
            </a:r>
          </a:p>
          <a:p>
            <a:pPr algn="l" rtl="0"/>
            <a:r>
              <a:rPr lang="en-US" sz="2200" dirty="0" smtClean="0"/>
              <a:t>Treat hypotension with IV boluses of isotonic fluid; treat symptomatic </a:t>
            </a:r>
            <a:r>
              <a:rPr lang="en-US" sz="2200" dirty="0" err="1" smtClean="0"/>
              <a:t>bradycardia</a:t>
            </a:r>
            <a:r>
              <a:rPr lang="en-US" sz="2200" dirty="0" smtClean="0"/>
              <a:t> with atropine. </a:t>
            </a:r>
          </a:p>
          <a:p>
            <a:pPr algn="l" rtl="0"/>
            <a:r>
              <a:rPr lang="en-US" sz="2200" dirty="0" smtClean="0"/>
              <a:t>Sodium bicarbonate and magnesium may be needed to treat some arrhythmias</a:t>
            </a:r>
          </a:p>
          <a:p>
            <a:pPr algn="l" rtl="0"/>
            <a:r>
              <a:rPr lang="en-US" sz="2200" dirty="0" smtClean="0"/>
              <a:t>Treat symptomatic hypoglycemia with IV dextrose.</a:t>
            </a:r>
          </a:p>
          <a:p>
            <a:pPr algn="l" rtl="0"/>
            <a:r>
              <a:rPr lang="en-US" sz="2200" dirty="0" smtClean="0"/>
              <a:t>Treat seizures with benzodiazepines (</a:t>
            </a:r>
            <a:r>
              <a:rPr lang="en-US" sz="2200" dirty="0" err="1" smtClean="0"/>
              <a:t>eg</a:t>
            </a:r>
            <a:r>
              <a:rPr lang="en-US" sz="2200" dirty="0" smtClean="0"/>
              <a:t>, lorazepam)</a:t>
            </a:r>
          </a:p>
          <a:p>
            <a:pPr algn="l" rtl="0"/>
            <a:r>
              <a:rPr lang="en-US" sz="2200" dirty="0" smtClean="0"/>
              <a:t>IV fluid and atropine often do not completely reverse the </a:t>
            </a:r>
            <a:r>
              <a:rPr lang="en-US" sz="2200" dirty="0" err="1" smtClean="0"/>
              <a:t>cardiotoxic</a:t>
            </a:r>
            <a:r>
              <a:rPr lang="en-US" sz="2200" dirty="0" smtClean="0"/>
              <a:t> effects of beta blocker overdose. Give additional treatments based upon the severity of the presentation:</a:t>
            </a:r>
          </a:p>
          <a:p>
            <a:pPr lvl="1" algn="l" rtl="0"/>
            <a:r>
              <a:rPr lang="en-US" sz="1900" dirty="0" smtClean="0"/>
              <a:t>IV glucagon</a:t>
            </a:r>
          </a:p>
          <a:p>
            <a:pPr lvl="1" algn="l" rtl="0"/>
            <a:r>
              <a:rPr lang="en-US" sz="1900" dirty="0" smtClean="0"/>
              <a:t>IV calcium salts</a:t>
            </a:r>
          </a:p>
          <a:p>
            <a:pPr lvl="1" algn="l" rtl="0"/>
            <a:r>
              <a:rPr lang="en-US" sz="1900" dirty="0" err="1" smtClean="0"/>
              <a:t>Vasopressor</a:t>
            </a:r>
            <a:endParaRPr lang="en-US" sz="1900" dirty="0" smtClean="0"/>
          </a:p>
          <a:p>
            <a:pPr lvl="1" algn="l" rtl="0"/>
            <a:r>
              <a:rPr lang="en-US" sz="1900" dirty="0" smtClean="0"/>
              <a:t>High dose insulin and glucose infusions</a:t>
            </a:r>
          </a:p>
          <a:p>
            <a:pPr lvl="1" algn="l" rtl="0"/>
            <a:r>
              <a:rPr lang="en-US" sz="1900" dirty="0" smtClean="0"/>
              <a:t>Lipid emulsion therapy</a:t>
            </a:r>
            <a:endParaRPr lang="fa-IR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election of Specific Therapies 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severity of the clinical presentation </a:t>
            </a:r>
            <a:endParaRPr lang="fa-IR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534400" cy="5562600"/>
          </a:xfrm>
        </p:spPr>
        <p:txBody>
          <a:bodyPr/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manifesting signs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beta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blocker poisoning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(profound hypotension and/or severe bradycardia, depressed mental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status):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interventions, including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treatments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Stabilization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airway as necessary (avoid induction agents that exacerbate </a:t>
            </a: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hypotension)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boluses of isotonic </a:t>
            </a: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crystalloid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glucagon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 </a:t>
            </a: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salts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vasopressor (</a:t>
            </a:r>
            <a:r>
              <a:rPr lang="en-US" sz="19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epinephrine)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high-dose insulin and </a:t>
            </a: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  <a:endParaRPr lang="en-US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emulsion therapy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534400" cy="65532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Mildly symptomatic patients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mild hypotension or bradycardia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begins with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boluses of isotonic crystalloid and atropine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These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therapies often do not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 reverse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cardiotoxic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effects of beta blocker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poisoning.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treatments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succession based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upon patient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period of 15 minutes is reasonable to determine the effectiveness of a specific therapy before proceeding to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treatment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IV </a:t>
            </a:r>
            <a:r>
              <a:rPr lang="en-US" sz="1900" dirty="0"/>
              <a:t>glucagon </a:t>
            </a:r>
            <a:endParaRPr lang="en-US" sz="19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9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IV </a:t>
            </a:r>
            <a:r>
              <a:rPr lang="en-US" sz="1900" dirty="0"/>
              <a:t>calcium </a:t>
            </a:r>
            <a:r>
              <a:rPr lang="en-US" sz="1900" dirty="0" smtClean="0"/>
              <a:t>salts</a:t>
            </a:r>
            <a:endParaRPr lang="en-US" sz="1900" dirty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9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IV </a:t>
            </a:r>
            <a:r>
              <a:rPr lang="en-US" sz="1900" dirty="0"/>
              <a:t>vasopressor (</a:t>
            </a:r>
            <a:r>
              <a:rPr lang="en-US" sz="1900" dirty="0" err="1"/>
              <a:t>eg</a:t>
            </a:r>
            <a:r>
              <a:rPr lang="en-US" sz="1900" dirty="0"/>
              <a:t>, </a:t>
            </a:r>
            <a:r>
              <a:rPr lang="en-US" sz="1900" dirty="0" smtClean="0"/>
              <a:t>epinephrine)</a:t>
            </a:r>
            <a:endParaRPr lang="en-US" sz="1900" dirty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9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IV </a:t>
            </a:r>
            <a:r>
              <a:rPr lang="en-US" sz="1900" dirty="0"/>
              <a:t>high-dose insulin and </a:t>
            </a:r>
            <a:r>
              <a:rPr lang="en-US" sz="1900" dirty="0" smtClean="0"/>
              <a:t>glucose</a:t>
            </a:r>
            <a:endParaRPr lang="en-US" sz="1900" dirty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9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900" dirty="0" smtClean="0"/>
              <a:t>IV </a:t>
            </a:r>
            <a:r>
              <a:rPr lang="en-US" sz="1900" dirty="0"/>
              <a:t>lipid emulsion therapy </a:t>
            </a:r>
            <a:endParaRPr lang="fa-I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781170" y="3886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76416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530543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637" y="76200"/>
            <a:ext cx="8534400" cy="67056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Asymptomatic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</a:p>
          <a:p>
            <a:pPr lvl="1" algn="just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patients with an isolated beta blocker overdose remain asymptomatic and may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discharged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period of observation, unless the overdose was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intentional.</a:t>
            </a:r>
          </a:p>
          <a:p>
            <a:pPr lvl="1" algn="just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Sotalol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a long half-life and toxicity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ventricular dysrhythmias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Thus,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require 24 hours of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inpatient cardiac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following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sotalol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overdose, even if they are asymptomatic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person who has taken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overdose of a beta blocker with membrane stabilizing activity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multiple </a:t>
            </a:r>
            <a:r>
              <a:rPr lang="en-US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cardioactive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medications is at increased risk of severe toxicity and should be observed in the emergency department for</a:t>
            </a:r>
            <a:b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 hours.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Patients who remain asymptomatic without need of intervention can be safely discharged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asymptomatic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presentation after ingestion of a sustained release beta blocker should be observed for at least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 hours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insure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symptoms do not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Asymptomatic adults who have inadvertently ingested an amount of beta blocking agent no greater than their total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daily dose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(excluding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sotalol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may be observed safely 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2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384048"/>
            <a:ext cx="7467600" cy="89255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Beta Blocker Poisoning</a:t>
            </a:r>
            <a:endParaRPr lang="fa-IR" sz="5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2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467600" cy="17827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5400" b="1" cap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pecific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5400" b="1" cap="non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herapies</a:t>
            </a:r>
            <a:r>
              <a:rPr lang="en-US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cap="none" dirty="0" smtClean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cap="none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5000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8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Glucagon</a:t>
            </a:r>
            <a:r>
              <a:rPr lang="en-US" dirty="0"/>
              <a:t> 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adenylate cyclase at a site independent from beta-adrenergic agents, causing an increase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intracellular pool of calcium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for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release during depolarization, augmenting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contractility.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first-line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antidotal treatment for beta blocker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overdose.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effective initially for a brief period, but prolonged treatment may become ineffective due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tachyphylaxis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glucagon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given as a slow bolus dose followed by continuous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infusion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initial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bolus of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mg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administered over one minute; if there is no increase in pulse or blood pressure after 10 to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minutes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second bolus should be administered. The initial pediatric dose is 50 mcg/kg. An effect should be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within 1-3min,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peak response at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5-7min.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no observed effect after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10min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 second dose, it is unlikely an infusion will provide benefit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an increase in pulse or blood pressure, an infusion is started at a rate of 2 to 5 mg/hour (pediatric dose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70mcg/kg/hour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The goal is to maintain a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60 mmHg. If this cannot be achieved,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therapies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implemented in a sequential manner, beginning with calcium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used as a sole agent in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humans, glucagon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associated with treatment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is common following administration of glucagon. We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 prophylactic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concurrent administration 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serotonin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antagonist antiemetic (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ondansetron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7010400"/>
          </a:xfrm>
        </p:spPr>
        <p:txBody>
          <a:bodyPr>
            <a:normAutofit fontScale="925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 calcium chloride or calcium gluconate may be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Calcium chloride: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 of a 10 percent solution (10 mL), is given as a slow push, and should be administered via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venous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catheter. The dose may be repeated up to a total of 3 g. The pediatric dose is 20 mg/kg (maximum dose is 1 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up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60 mg/kg may be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Calcium gluconate: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given if only peripheral IV access is available. The percentage of elemental calcium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calcium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gluconate is one-third that of the calcium chloride salt, so 30 mL of a 10 percent solution should be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administered as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initial dose. In children, give 60 mg/kg per dose (maximum dose is 3 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Serum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calcium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must be monitored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treatment with an IV calcium salt is given. Lethal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iatrogenic overdose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calcium salts may improve hemodynamic parameters by increasing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inotropy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Animal models suggest that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calcium salts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blood pressure and cardiac output, but do not increase heart rate, following combined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CCB 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beta blocker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overdose. 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5532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Vasopressor (catecholamine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beta blocker overdose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catecholamine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infusion alone has resulted in poor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Catecholamine infusions may be added if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atropine, IV fluids, glucagon, and IV calcium salts are unsuccessful in improving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cardiovascular performance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as a temporizing measure until high dose insulin therapy starts to take effect.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vasopressor can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titrated downward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tolerated.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infusion of epinephrine at 1 mcg/minute can be started and titrated upwards to maintain a MAP of 60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mmHg. Pediatric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dosing starts at 0.1 mcg/kg/minute and is titrated upwards based upon the patient's MAP. High infusion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rates may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necessary to overcome competitive inhibition. An arterial line may be needed to monitor blood pressure.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possible explanation for the lack of effectiveness of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catecholamines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beta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blocker overdose is that high doses are often required to achieve a therapeutic effect, and such doses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increase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risk of arrhythmia. In addition, some speculate that unopposed alpha constriction increases the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cardiac workload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diminishing stroke volume and cardiac output. </a:t>
            </a:r>
            <a:endParaRPr lang="fa-IR" sz="20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1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781800"/>
          </a:xfrm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Insulin and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manifest hemodynamic instability refractory to the other therapies described above, we suggest that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trial of high-dose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insulin and glucose be administered, possibly in combination with other agents depending on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scenario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titrated upward until blood pressure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stabilizes.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Hypoglycemia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possible complication of this treatment since the dose of insulin is much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(approximately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10-fold) than that typically given for diabetic ketoacidosis. When necessary,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euglycemia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maintained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means of a continuous IV infusion of 5 to 10 percent dextrose. A hemodynamic response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high-dose insulin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is delayed for 30 to 60 minutes, therefore simultaneous implementation of other therapies to support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patient's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pulse and blood pressure are generally required. Repletion of potassium and magnesium may be needed.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high-dose insulin therapy with a bolus of 1 unit/kg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regular insulin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IV.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this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bolus, we begin a continuous infusion at 0.5 units/kg per hour IV and titrate upwards until hypotension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corrected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 maximum dose of 10 units/kg per hour 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reached. 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CCB and beta blocker poisoning appear to interfere with myocyte metabolism.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beta blockers inhibit pancreatic insulin release further reducing available glucose and diminishing CO.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Insulin appears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inotropy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providing substrate for aerobic metabolism within the myocyte. </a:t>
            </a:r>
            <a:endParaRPr lang="fa-I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458200" cy="6629400"/>
          </a:xfrm>
        </p:spPr>
        <p:txBody>
          <a:bodyPr>
            <a:normAutofit fontScale="70000" lnSpcReduction="200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Emulsion Therapy 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Initially used to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 overdoses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local anesthetics such as bupivacaine, intravenous lipid emulsion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used to treat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poisonings involving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other lipophilic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of intravenous lipid emulsion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are preliminary and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useful role in the treatment of patients who are</a:t>
            </a:r>
            <a:b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 hemodynamically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unstable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traditional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therapies including IV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fluids, atropine, glucagon, high dose insulin and glucose, and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vasopressors.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early in the treatment of an overdose of a highly lipophilic agent (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propranolol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dosing protocol most widely reported consists of an intravenous bolus of 1 to 1.5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mL/kg given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1min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20 percent lipid emulsion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no response, the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 dose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repeated in cases of cardiac arrest every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3-5min,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total of three bolus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doses. Following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initial bolus, an infusion is started at a rate of 0.25 to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 mL/kg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minute until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hemodynamic recovery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occurs. The infusion is generally maintained for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30-60 min.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infusion rate may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increased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patient’s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blood pressure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drops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900" b="1" dirty="0">
                <a:solidFill>
                  <a:srgbClr val="0070C0"/>
                </a:solidFill>
              </a:rPr>
              <a:t>Two mechanisms </a:t>
            </a:r>
            <a:r>
              <a:rPr lang="en-US" sz="2900" b="1" dirty="0" smtClean="0">
                <a:solidFill>
                  <a:srgbClr val="0070C0"/>
                </a:solidFill>
              </a:rPr>
              <a:t>for </a:t>
            </a:r>
            <a:r>
              <a:rPr lang="en-US" sz="2900" b="1" dirty="0">
                <a:solidFill>
                  <a:srgbClr val="0070C0"/>
                </a:solidFill>
              </a:rPr>
              <a:t>the </a:t>
            </a:r>
            <a:r>
              <a:rPr lang="en-US" sz="2900" b="1" dirty="0" smtClean="0">
                <a:solidFill>
                  <a:srgbClr val="0070C0"/>
                </a:solidFill>
              </a:rPr>
              <a:t>effectiveness of </a:t>
            </a:r>
            <a:r>
              <a:rPr lang="en-US" sz="2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</a:t>
            </a:r>
            <a:r>
              <a:rPr lang="en-US" sz="2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emulsion: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/>
              <a:t>Emulsion </a:t>
            </a:r>
            <a:r>
              <a:rPr lang="en-US" sz="2600" dirty="0"/>
              <a:t>acts as </a:t>
            </a:r>
            <a:r>
              <a:rPr lang="en-US" sz="2600" dirty="0" smtClean="0"/>
              <a:t>a “lipid </a:t>
            </a:r>
            <a:r>
              <a:rPr lang="en-US" sz="2600" dirty="0"/>
              <a:t>sink,” surrounding a lipophilic drug molecule and rendering it ineffective </a:t>
            </a:r>
            <a:endParaRPr lang="en-US" sz="2600" dirty="0" smtClean="0"/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 smtClean="0"/>
              <a:t>The </a:t>
            </a:r>
            <a:r>
              <a:rPr lang="en-US" sz="2600" dirty="0"/>
              <a:t>fatty </a:t>
            </a:r>
            <a:r>
              <a:rPr lang="en-US" sz="2600" dirty="0" smtClean="0"/>
              <a:t>acids from </a:t>
            </a:r>
            <a:r>
              <a:rPr lang="en-US" sz="2600" dirty="0"/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lipid emulsion</a:t>
            </a:r>
            <a:r>
              <a:rPr lang="en-US" sz="2600" dirty="0" smtClean="0"/>
              <a:t> </a:t>
            </a:r>
            <a:r>
              <a:rPr lang="en-US" sz="2600" dirty="0"/>
              <a:t>provide the </a:t>
            </a:r>
            <a:r>
              <a:rPr lang="en-US" sz="2600" dirty="0" smtClean="0"/>
              <a:t>myocardium   with </a:t>
            </a:r>
            <a:r>
              <a:rPr lang="en-US" sz="2600" dirty="0"/>
              <a:t>a ready energy source, thereby improving cardiac function </a:t>
            </a:r>
            <a:endParaRPr lang="fa-IR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 decontamination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upon clinical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circumstance: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Activated Charcoal,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Lavage, Whole Bowel Irrigation 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Activated Charcoal: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g/kg by mouth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tube, in all patients who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within 1-2hrs of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known or suspected beta blocker ingestion, unless there are contraindications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administration.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Charcoal should be withheld in patients who are sedated and may not be able to protect their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airway, unless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endotracheal intubation is performed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first.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Asymptomatic patients who present more than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reported ingestion are unlikely to benefit from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charcoal.</a:t>
            </a:r>
          </a:p>
          <a:p>
            <a:pPr lvl="2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activated charcoal in symptomatic patients who present several hours after ingestion is more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controversial. 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Lavage: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present within one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 following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ingestion of a large quantity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 (gram amount) or with significant effects such as seizure, hypotension, bradycardia.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sustained or controlled release tablets may not pass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gastric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tube.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 Bowel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Irrigation: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reserved for patients who have ingested sustained release or enteric coated preparations,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have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suspected drug concretions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pharmacobezoars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GI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tract.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therapies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Sodium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bicarbonate: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used successfully in the treatment of beta blocker induced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arrhythmia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(QRS widening).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Magnesium: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Magnesium may be administered when ventricular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arrhythmias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Sotalol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present or hypomagnesemia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suspected.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pacing: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implemented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no response to pharmacologic therapies, and the patient remains bradycardic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hypotensive.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Intraaortic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balloon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pump: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successfully after failure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 management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severe cases of propranolol and atenolol overdose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combined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verapamil-SR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atenolol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overdose.</a:t>
            </a:r>
          </a:p>
          <a:p>
            <a:pPr lvl="1"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Hemodialysis: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minimal role in the treatment of beta blocker overdose and is effective only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hydrophilic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minimally protein-bound beta blockers such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atenolol.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venovenous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hemodialysis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if the patient is not able to tolerate traditional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hemodialysis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pronounced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hypotension.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66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2384048"/>
            <a:ext cx="7467600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Calcium Channel Blocker Poisoning</a:t>
            </a:r>
            <a:endParaRPr lang="fa-IR" sz="45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0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458200" cy="6629400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CCBs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used in the treatment of hypertension,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angina pectoris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cardiac arrhythmias, and other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disorders.</a:t>
            </a:r>
          </a:p>
          <a:p>
            <a:pPr algn="l" rtl="0">
              <a:buClr>
                <a:srgbClr val="FF0000"/>
              </a:buClr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medications are available in both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immediate-release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extended-release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preparations</a:t>
            </a:r>
          </a:p>
          <a:p>
            <a:pPr algn="l" rtl="0">
              <a:buClr>
                <a:srgbClr val="FF0000"/>
              </a:buCl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toxicity of these agents is substantial, and is often under appreciated by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lvl="0" indent="0" algn="ctr">
              <a:buNone/>
              <a:defRPr/>
            </a:pPr>
            <a:r>
              <a:rPr lang="en-US" sz="3600" dirty="0" smtClean="0"/>
              <a:t>Dr. </a:t>
            </a:r>
            <a:r>
              <a:rPr lang="en-US" sz="3600" dirty="0" err="1" smtClean="0"/>
              <a:t>Afshin</a:t>
            </a:r>
            <a:r>
              <a:rPr lang="en-US" sz="3600" dirty="0" smtClean="0"/>
              <a:t> </a:t>
            </a:r>
            <a:r>
              <a:rPr lang="en-US" sz="3600" dirty="0" err="1" smtClean="0"/>
              <a:t>Gharekhani</a:t>
            </a:r>
            <a:endParaRPr lang="en-US" sz="3600" dirty="0" smtClean="0"/>
          </a:p>
          <a:p>
            <a:pPr marL="0" indent="0" algn="ctr">
              <a:lnSpc>
                <a:spcPct val="110000"/>
              </a:lnSpc>
              <a:buNone/>
            </a:pPr>
            <a:endParaRPr lang="en-US" sz="28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err="1" smtClean="0"/>
              <a:t>PharmD</a:t>
            </a:r>
            <a:r>
              <a:rPr lang="en-US" sz="2800" dirty="0" smtClean="0"/>
              <a:t>, BCPS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Assistant Professor of Clinical Pharmacy,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 Department of Clinical Pharmacy,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800" dirty="0" smtClean="0"/>
              <a:t>Tabriz University of Medical Sciences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7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534400" cy="5791200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predominant physiologic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effects, divided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two major categories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l" rtl="0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Dihydropyridines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preferentially block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L-type calcium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channels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vasculature.</a:t>
            </a:r>
          </a:p>
          <a:p>
            <a:pPr lvl="1" algn="l" rtl="0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Nondihydropyridines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verapamil and diltiazem,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selectively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L-type calcium channels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myocardium.</a:t>
            </a:r>
          </a:p>
          <a:p>
            <a:pPr algn="l" rt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dihydropyridines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(including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amlodipine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felodipine,nicardipine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nisoldipine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isradipine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lacidipine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are potent vasodilators that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little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effect upon cardiac contractility or conduction at standard doses. In contrast, verapamil and,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lesser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extent, diltiazem are weak vasodilators but have a depressive effect on cardiac conduction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contractility.</a:t>
            </a:r>
          </a:p>
          <a:p>
            <a:pPr algn="l" rtl="0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Dihydropyridine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intoxication generally results in arterial vasodilation and reflex tachycardia, whereas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diltiazem 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verapamil toxicity cause peripheral vasodilation, decreased cardiac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inotropy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bradycardia.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the dose is increased, this selectivity can be lost,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dihydropyridine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CCBs (including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amlodipine) may affect the myocardium and conducting system like verapamil and diltiazem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decreased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inotropy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bradycardia). </a:t>
            </a:r>
            <a:endParaRPr lang="fa-IR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Pathophysiology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47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686800" cy="5867400"/>
          </a:xfrm>
        </p:spPr>
        <p:txBody>
          <a:bodyPr/>
          <a:lstStyle/>
          <a:p>
            <a:pPr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CCBs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highly protein bound, have a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distribution, and are metabolized in the liver. As the dose is increased, the rate of CCB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clearance decreases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prolonging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half-life. </a:t>
            </a:r>
          </a:p>
          <a:p>
            <a:pPr marL="0" indent="0" algn="l" rtl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Extended-release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preparations slowly release the drug from a matrix to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once-daily dosing. In overdose, this property makes absorption unpredictable, and prolongs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duration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toxicity.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838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458200" cy="5867400"/>
          </a:xfrm>
        </p:spPr>
        <p:txBody>
          <a:bodyPr/>
          <a:lstStyle/>
          <a:p>
            <a:pPr algn="l" rtl="0"/>
            <a:r>
              <a:rPr lang="en-US" b="1" dirty="0" smtClean="0"/>
              <a:t>History:</a:t>
            </a:r>
          </a:p>
          <a:p>
            <a:pPr lvl="1" algn="l" rtl="0"/>
            <a:r>
              <a:rPr lang="en-US" dirty="0" smtClean="0"/>
              <a:t>Time </a:t>
            </a:r>
            <a:r>
              <a:rPr lang="en-US" dirty="0"/>
              <a:t>of ingestion, as well as the </a:t>
            </a:r>
            <a:r>
              <a:rPr lang="en-US" dirty="0" smtClean="0"/>
              <a:t>type (to </a:t>
            </a:r>
            <a:r>
              <a:rPr lang="en-US" dirty="0"/>
              <a:t>predict </a:t>
            </a:r>
            <a:r>
              <a:rPr lang="en-US" dirty="0" smtClean="0"/>
              <a:t>toxicity), </a:t>
            </a:r>
            <a:r>
              <a:rPr lang="en-US" dirty="0"/>
              <a:t>amount, and </a:t>
            </a:r>
            <a:r>
              <a:rPr lang="en-US" dirty="0" smtClean="0"/>
              <a:t>preparation(immediate </a:t>
            </a:r>
            <a:r>
              <a:rPr lang="en-US" dirty="0"/>
              <a:t>or sustained release</a:t>
            </a:r>
            <a:r>
              <a:rPr lang="en-US" dirty="0" smtClean="0"/>
              <a:t>) (to determine </a:t>
            </a:r>
            <a:r>
              <a:rPr lang="en-US" dirty="0"/>
              <a:t>the appropriate approach to gastrointestinal </a:t>
            </a:r>
            <a:r>
              <a:rPr lang="en-US" dirty="0" smtClean="0"/>
              <a:t>decontamination) </a:t>
            </a:r>
            <a:r>
              <a:rPr lang="en-US" dirty="0"/>
              <a:t>of drug </a:t>
            </a:r>
            <a:r>
              <a:rPr lang="en-US" dirty="0" smtClean="0"/>
              <a:t>ingested.</a:t>
            </a:r>
          </a:p>
          <a:p>
            <a:pPr lvl="1" algn="l" rtl="0"/>
            <a:r>
              <a:rPr lang="en-US" dirty="0"/>
              <a:t>Patients ingesting more than 5 to 10 times the usual dose can develop signs of severe intoxication</a:t>
            </a:r>
            <a:r>
              <a:rPr lang="en-US" dirty="0" smtClean="0"/>
              <a:t>.</a:t>
            </a:r>
          </a:p>
          <a:p>
            <a:pPr lvl="1" algn="l" rtl="0"/>
            <a:r>
              <a:rPr lang="en-US" dirty="0" smtClean="0"/>
              <a:t>After </a:t>
            </a:r>
            <a:r>
              <a:rPr lang="en-US" dirty="0"/>
              <a:t>resolution of the acute </a:t>
            </a:r>
            <a:r>
              <a:rPr lang="en-US" dirty="0" smtClean="0"/>
              <a:t>episode,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important to clarify whether the ingestion was accidental or intentional, and to assess the patient </a:t>
            </a:r>
            <a:r>
              <a:rPr lang="en-US" dirty="0" smtClean="0"/>
              <a:t>for suicidality.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Features</a:t>
            </a:r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4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629400"/>
          </a:xfrm>
        </p:spPr>
        <p:txBody>
          <a:bodyPr/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</a:p>
          <a:p>
            <a:pPr lvl="1" algn="l" rtl="0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 abnormalities include hypotension, which may be seen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CCB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overdose, and bradycardia, which usually is seen only in verapamil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diltiazem overdose. </a:t>
            </a:r>
          </a:p>
          <a:p>
            <a:pPr lvl="1"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bradycardia may also be seen with severe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dihydropyridine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poisoning.</a:t>
            </a:r>
          </a:p>
          <a:p>
            <a:pPr lvl="1"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Jugular venous distension, pulmonary crackles, and other signs of heart failure may be noted in some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cases.</a:t>
            </a:r>
          </a:p>
          <a:p>
            <a:pPr lvl="1"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hypotension, CCB-poisoned patients may maintain a surprisingly clear mental status, possibly due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neuroprotective effects of CCBs.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neurologic status may deteriorate precipitously once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cerebral perfusion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becomes critically limited.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534400" cy="6019800"/>
          </a:xfrm>
        </p:spPr>
        <p:txBody>
          <a:bodyPr/>
          <a:lstStyle/>
          <a:p>
            <a:pPr algn="l" rtl="0"/>
            <a:r>
              <a:rPr lang="en-US" sz="2000" dirty="0" smtClean="0"/>
              <a:t>ECG in </a:t>
            </a:r>
            <a:r>
              <a:rPr lang="en-US" sz="2000" dirty="0"/>
              <a:t>patients with known </a:t>
            </a:r>
            <a:r>
              <a:rPr lang="en-US" sz="2000" dirty="0" smtClean="0"/>
              <a:t>or suspected CCB intoxication (</a:t>
            </a:r>
            <a:r>
              <a:rPr lang="en-US" sz="2000" dirty="0"/>
              <a:t>PR interval prolongation and any </a:t>
            </a:r>
            <a:r>
              <a:rPr lang="en-US" sz="2000" dirty="0" err="1" smtClean="0"/>
              <a:t>bradydysrhythmia</a:t>
            </a:r>
            <a:r>
              <a:rPr lang="en-US" sz="2000" dirty="0" smtClean="0"/>
              <a:t>)</a:t>
            </a:r>
            <a:endParaRPr lang="en-US" sz="2000" dirty="0"/>
          </a:p>
          <a:p>
            <a:pPr algn="l" rtl="0"/>
            <a:r>
              <a:rPr lang="en-US" sz="2000" dirty="0"/>
              <a:t>A finger stick blood glucose measurement </a:t>
            </a:r>
            <a:r>
              <a:rPr lang="en-US" sz="2000" dirty="0" smtClean="0"/>
              <a:t>may reveal </a:t>
            </a:r>
            <a:r>
              <a:rPr lang="en-US" sz="2000" dirty="0"/>
              <a:t>hyperglycemia, which is caused by inhibition of calcium-mediated insulin release; however, </a:t>
            </a:r>
            <a:r>
              <a:rPr lang="en-US" sz="2000" dirty="0" smtClean="0"/>
              <a:t>this elevation </a:t>
            </a:r>
            <a:r>
              <a:rPr lang="en-US" sz="2000" dirty="0"/>
              <a:t>is rarely clinically significant, except for diagnostic </a:t>
            </a:r>
            <a:r>
              <a:rPr lang="en-US" sz="2000" dirty="0" smtClean="0"/>
              <a:t>purposes.</a:t>
            </a:r>
          </a:p>
          <a:p>
            <a:pPr algn="l" rtl="0"/>
            <a:r>
              <a:rPr lang="en-US" sz="2000" dirty="0"/>
              <a:t>Serum toxicology </a:t>
            </a:r>
            <a:r>
              <a:rPr lang="en-US" sz="2000" dirty="0" smtClean="0"/>
              <a:t>can confirm </a:t>
            </a:r>
            <a:r>
              <a:rPr lang="en-US" sz="2000" dirty="0" err="1"/>
              <a:t>coingestion</a:t>
            </a:r>
            <a:r>
              <a:rPr lang="en-US" sz="2000" dirty="0"/>
              <a:t> of acetaminophen or salicylates, which should be excluded in suicidal </a:t>
            </a:r>
            <a:r>
              <a:rPr lang="en-US" sz="2000" dirty="0" smtClean="0"/>
              <a:t>patients.</a:t>
            </a:r>
          </a:p>
          <a:p>
            <a:pPr algn="l" rtl="0"/>
            <a:r>
              <a:rPr lang="en-US" sz="2000" dirty="0"/>
              <a:t>Serum electrolytes, </a:t>
            </a:r>
            <a:r>
              <a:rPr lang="en-US" sz="2000" dirty="0" smtClean="0"/>
              <a:t>BUN, </a:t>
            </a:r>
            <a:r>
              <a:rPr lang="en-US" sz="2000" dirty="0"/>
              <a:t>creatinine, calcium, and glucose concentrations should </a:t>
            </a:r>
            <a:r>
              <a:rPr lang="en-US" sz="2000" dirty="0" smtClean="0"/>
              <a:t>be assessed.</a:t>
            </a:r>
          </a:p>
          <a:p>
            <a:pPr algn="l" rtl="0"/>
            <a:r>
              <a:rPr lang="en-US" sz="2000" dirty="0"/>
              <a:t>A chest radiograph should be obtained if there are any signs of pulmonary edema, hypoxia, </a:t>
            </a:r>
            <a:r>
              <a:rPr lang="en-US" sz="2000" dirty="0" smtClean="0"/>
              <a:t>or respiratory distress.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Evaluation</a:t>
            </a:r>
            <a:endParaRPr lang="fa-IR" sz="35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78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467600" cy="944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 </a:t>
            </a:r>
            <a:r>
              <a:rPr lang="en-US" sz="5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5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6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534400" cy="6705600"/>
          </a:xfrm>
        </p:spPr>
        <p:txBody>
          <a:bodyPr/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resuscitation</a:t>
            </a:r>
          </a:p>
          <a:p>
            <a:pPr lvl="1"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Circulation is the main focus of the treatment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CCB exposures.</a:t>
            </a:r>
          </a:p>
          <a:p>
            <a:pPr lvl="2" algn="l" rt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 and bradycardia can be profound and refractory even to maximal treatment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fluids are the initial therapy for hypotension, and atropine the initial treatment for bradycardia,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both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insufficient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CCB-poisoned patients may maintain a clear mental status despite hypotension and bradycardia.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clinicians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reassess these patients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precipitous deterioration is common, and many will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eventually require intubation and mechanical ventilation.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1900" dirty="0"/>
              <a:t/>
            </a:r>
            <a:br>
              <a:rPr lang="en-US" sz="1900" dirty="0"/>
            </a:br>
            <a:r>
              <a:rPr lang="en-US" sz="2000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534400" cy="5257800"/>
          </a:xfrm>
        </p:spPr>
        <p:txBody>
          <a:bodyPr/>
          <a:lstStyle/>
          <a:p>
            <a:pPr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it is ideal to institute treatments individually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success or failure, this is often not possible in patients who are severely poisoned 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CCBs,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verapamil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diltiazem.</a:t>
            </a:r>
          </a:p>
          <a:p>
            <a:pPr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patients are frequently moribund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presentation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even when initially well-appearing may deteriorate rapidly and disastrously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000" dirty="0" smtClean="0"/>
              <a:t>Approaches </a:t>
            </a:r>
            <a:r>
              <a:rPr lang="en-US" sz="2000" dirty="0"/>
              <a:t>to </a:t>
            </a:r>
            <a:r>
              <a:rPr lang="en-US" sz="2000" dirty="0" smtClean="0"/>
              <a:t>therapy are based </a:t>
            </a:r>
            <a:r>
              <a:rPr lang="en-US" sz="2000" dirty="0"/>
              <a:t>upon the severity of clinical </a:t>
            </a:r>
            <a:r>
              <a:rPr lang="en-US" sz="2000" dirty="0" smtClean="0"/>
              <a:t>signs.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467600" cy="12493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dirty="0">
                <a:solidFill>
                  <a:srgbClr val="0070C0"/>
                </a:solidFill>
              </a:rPr>
              <a:t>Approach to the selection of specific </a:t>
            </a:r>
            <a:r>
              <a:rPr lang="en-US" sz="3600" b="1" cap="none" dirty="0" smtClean="0">
                <a:solidFill>
                  <a:srgbClr val="0070C0"/>
                </a:solidFill>
              </a:rPr>
              <a:t>therapies</a:t>
            </a:r>
            <a:endParaRPr lang="fa-IR" sz="3500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35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553200"/>
          </a:xfrm>
        </p:spPr>
        <p:txBody>
          <a:bodyPr/>
          <a:lstStyle/>
          <a:p>
            <a:pPr algn="l" rtl="0"/>
            <a:r>
              <a:rPr lang="en-US" b="1" dirty="0"/>
              <a:t>Disposition </a:t>
            </a:r>
            <a:r>
              <a:rPr lang="en-US" dirty="0"/>
              <a:t>— A patient who ingests or claims to have ingested an immediate-release CCB but remains</a:t>
            </a:r>
            <a:br>
              <a:rPr lang="en-US" dirty="0"/>
            </a:br>
            <a:r>
              <a:rPr lang="en-US" dirty="0"/>
              <a:t>asymptomatic after six to eight hours may be considered medically cleared. If the CCB preparation was a</a:t>
            </a:r>
            <a:br>
              <a:rPr lang="en-US" dirty="0"/>
            </a:br>
            <a:r>
              <a:rPr lang="en-US" dirty="0"/>
              <a:t>sustained or extended-release preparation, admission and cardiac monitoring for 24 hours is warranted. In the</a:t>
            </a:r>
            <a:br>
              <a:rPr lang="en-US" dirty="0"/>
            </a:br>
            <a:r>
              <a:rPr lang="en-US" dirty="0"/>
              <a:t>symptomatic patient, continuous hemodynamic monitoring is required until the patient does not require any</a:t>
            </a:r>
            <a:br>
              <a:rPr lang="en-US" dirty="0"/>
            </a:br>
            <a:r>
              <a:rPr lang="en-US" dirty="0"/>
              <a:t>pharmacologic assistance to maintain blood pressure. If multiple agents are being utilized, invasive monitoring</a:t>
            </a:r>
            <a:br>
              <a:rPr lang="en-US" dirty="0"/>
            </a:br>
            <a:r>
              <a:rPr lang="en-US" dirty="0"/>
              <a:t>with a pulmonary artery catheter should be strongly considered to help guide therapy. If an intentional</a:t>
            </a:r>
            <a:br>
              <a:rPr lang="en-US" dirty="0"/>
            </a:br>
            <a:r>
              <a:rPr lang="en-US" dirty="0"/>
              <a:t>overdose is known or suspected, psychiatric evaluation is needed. </a:t>
            </a:r>
            <a:br>
              <a:rPr lang="en-US" dirty="0"/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4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133600"/>
            <a:ext cx="43434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 rtl="0"/>
            <a:r>
              <a:rPr lang="en-US" sz="50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Thanks…</a:t>
            </a:r>
            <a:endParaRPr lang="fa-IR" sz="50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3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458200" cy="6705600"/>
          </a:xfrm>
        </p:spPr>
        <p:txBody>
          <a:bodyPr>
            <a:normAutofit/>
          </a:bodyPr>
          <a:lstStyle/>
          <a:p>
            <a:pPr algn="l" rtl="0"/>
            <a:r>
              <a:rPr lang="en-US" sz="2200" b="1" dirty="0" smtClean="0"/>
              <a:t>Beta blockers have </a:t>
            </a:r>
            <a:r>
              <a:rPr lang="en-US" sz="2200" b="1" dirty="0"/>
              <a:t>been in clinical use for more than 30 </a:t>
            </a:r>
            <a:r>
              <a:rPr lang="en-US" sz="2200" b="1" dirty="0" smtClean="0"/>
              <a:t>years:</a:t>
            </a:r>
          </a:p>
          <a:p>
            <a:pPr lvl="1" algn="l" rtl="0"/>
            <a:r>
              <a:rPr lang="en-US" sz="2000" dirty="0" smtClean="0"/>
              <a:t>Hypertension</a:t>
            </a:r>
          </a:p>
          <a:p>
            <a:pPr lvl="1" algn="l" rtl="0"/>
            <a:r>
              <a:rPr lang="en-US" sz="2000" dirty="0" smtClean="0"/>
              <a:t>Ischemic </a:t>
            </a:r>
            <a:r>
              <a:rPr lang="en-US" sz="2000" dirty="0"/>
              <a:t>heart </a:t>
            </a:r>
            <a:r>
              <a:rPr lang="en-US" sz="2000" dirty="0" smtClean="0"/>
              <a:t>disease</a:t>
            </a:r>
          </a:p>
          <a:p>
            <a:pPr lvl="1" algn="l" rtl="0"/>
            <a:r>
              <a:rPr lang="en-US" sz="2000" dirty="0" smtClean="0"/>
              <a:t>Heart failure</a:t>
            </a:r>
          </a:p>
          <a:p>
            <a:pPr lvl="1" algn="l" rtl="0"/>
            <a:r>
              <a:rPr lang="en-US" sz="2000" dirty="0" smtClean="0"/>
              <a:t>Arrhythmias </a:t>
            </a:r>
          </a:p>
          <a:p>
            <a:pPr lvl="1" algn="l" rtl="0"/>
            <a:r>
              <a:rPr lang="en-US" sz="2000" dirty="0" smtClean="0"/>
              <a:t>Migraine headache </a:t>
            </a:r>
          </a:p>
          <a:p>
            <a:pPr lvl="1" algn="l" rtl="0"/>
            <a:r>
              <a:rPr lang="en-US" sz="2000" dirty="0" smtClean="0"/>
              <a:t>Tremor</a:t>
            </a:r>
          </a:p>
          <a:p>
            <a:pPr lvl="1" algn="l" rtl="0"/>
            <a:r>
              <a:rPr lang="en-US" sz="2000" dirty="0" smtClean="0"/>
              <a:t>Portal hypertension</a:t>
            </a:r>
          </a:p>
          <a:p>
            <a:pPr lvl="1" algn="l" rtl="0"/>
            <a:r>
              <a:rPr lang="en-US" sz="2000" dirty="0" smtClean="0"/>
              <a:t>Aortic </a:t>
            </a:r>
            <a:r>
              <a:rPr lang="en-US" sz="2000" dirty="0"/>
              <a:t>dissection </a:t>
            </a:r>
            <a:endParaRPr lang="en-US" dirty="0"/>
          </a:p>
          <a:p>
            <a:pPr algn="l" rtl="0"/>
            <a:r>
              <a:rPr lang="en-US" sz="2000" dirty="0"/>
              <a:t>Although safe for most </a:t>
            </a:r>
            <a:r>
              <a:rPr lang="en-US" sz="2000" dirty="0" smtClean="0"/>
              <a:t>patients when </a:t>
            </a:r>
            <a:r>
              <a:rPr lang="en-US" sz="2000" dirty="0"/>
              <a:t>taken as prescribed, beta blocker toxicity is associated with significant morbidity and </a:t>
            </a:r>
            <a:r>
              <a:rPr lang="en-US" sz="2000" dirty="0" smtClean="0"/>
              <a:t>mortality.</a:t>
            </a:r>
          </a:p>
          <a:p>
            <a:pPr algn="l" rtl="0"/>
            <a:r>
              <a:rPr lang="en-US" sz="2000" dirty="0"/>
              <a:t>Complications following beta blocker overdose are related to excessive beta adrenergic blockade, and occasionally the</a:t>
            </a:r>
            <a:br>
              <a:rPr lang="en-US" sz="2000" dirty="0"/>
            </a:br>
            <a:r>
              <a:rPr lang="en-US" sz="2000" dirty="0" err="1"/>
              <a:t>proarrhythmic</a:t>
            </a:r>
            <a:r>
              <a:rPr lang="en-US" sz="2000" dirty="0"/>
              <a:t> (membrane-stabilizing) activity of these agents on cardiac </a:t>
            </a:r>
            <a:r>
              <a:rPr lang="en-US" sz="2000" dirty="0" smtClean="0"/>
              <a:t>conduction. </a:t>
            </a:r>
          </a:p>
          <a:p>
            <a:pPr algn="l" rtl="0"/>
            <a:r>
              <a:rPr lang="en-US" sz="2000" dirty="0"/>
              <a:t>Common and </a:t>
            </a:r>
            <a:r>
              <a:rPr lang="en-US" sz="2000" dirty="0" smtClean="0"/>
              <a:t>potentially </a:t>
            </a:r>
            <a:r>
              <a:rPr lang="en-US" sz="2000" smtClean="0"/>
              <a:t>dangerous </a:t>
            </a:r>
            <a:r>
              <a:rPr lang="en-US" sz="2000" smtClean="0"/>
              <a:t>co-ingestions </a:t>
            </a:r>
            <a:r>
              <a:rPr lang="en-US" sz="2000" dirty="0" smtClean="0"/>
              <a:t>(increases mortality):</a:t>
            </a:r>
            <a:r>
              <a:rPr lang="en-US" sz="2000" b="1" dirty="0" smtClean="0"/>
              <a:t>CCBs</a:t>
            </a:r>
            <a:r>
              <a:rPr lang="en-US" sz="2000" dirty="0" smtClean="0"/>
              <a:t>, </a:t>
            </a:r>
            <a:r>
              <a:rPr lang="en-US" sz="2000" b="1" dirty="0"/>
              <a:t>cyclic antidepressants</a:t>
            </a:r>
            <a:r>
              <a:rPr lang="en-US" sz="2000" dirty="0"/>
              <a:t>, and </a:t>
            </a:r>
            <a:r>
              <a:rPr lang="en-US" sz="2000" b="1" dirty="0" smtClean="0"/>
              <a:t>neuroleptics</a:t>
            </a:r>
            <a:r>
              <a:rPr lang="en-US" sz="2000" dirty="0" smtClean="0"/>
              <a:t>. 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Pharmacology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8674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Receptor types and general </a:t>
            </a:r>
            <a:r>
              <a:rPr lang="en-US" sz="2000" b="1" dirty="0" smtClean="0">
                <a:solidFill>
                  <a:srgbClr val="FF0000"/>
                </a:solidFill>
              </a:rPr>
              <a:t>mechanism:</a:t>
            </a:r>
          </a:p>
          <a:p>
            <a:pPr lvl="1" algn="l" rtl="0"/>
            <a:r>
              <a:rPr lang="en-US" sz="1800" b="1" dirty="0"/>
              <a:t>Beta </a:t>
            </a:r>
            <a:r>
              <a:rPr lang="en-US" sz="1800" b="1" dirty="0" smtClean="0"/>
              <a:t>1</a:t>
            </a:r>
            <a:r>
              <a:rPr lang="en-US" sz="1800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dirty="0"/>
              <a:t>primarily in heart </a:t>
            </a:r>
            <a:r>
              <a:rPr lang="en-US" sz="1800" b="1" dirty="0" smtClean="0"/>
              <a:t>muscle): </a:t>
            </a:r>
            <a:r>
              <a:rPr lang="en-US" sz="1800" dirty="0"/>
              <a:t>an increase in heart rate,</a:t>
            </a:r>
            <a:br>
              <a:rPr lang="en-US" sz="1800" dirty="0"/>
            </a:br>
            <a:r>
              <a:rPr lang="en-US" sz="1800" dirty="0"/>
              <a:t>contractility, </a:t>
            </a:r>
            <a:r>
              <a:rPr lang="en-US" sz="1800" dirty="0" smtClean="0"/>
              <a:t>AV </a:t>
            </a:r>
            <a:r>
              <a:rPr lang="en-US" sz="1800" dirty="0"/>
              <a:t>conduction, and a decrease in AV node </a:t>
            </a:r>
            <a:r>
              <a:rPr lang="en-US" sz="1800" dirty="0" smtClean="0"/>
              <a:t>refractoriness</a:t>
            </a:r>
          </a:p>
          <a:p>
            <a:pPr lvl="1" algn="l" rtl="0"/>
            <a:r>
              <a:rPr lang="en-US" sz="1800" b="1" dirty="0"/>
              <a:t>Beta </a:t>
            </a:r>
            <a:r>
              <a:rPr lang="en-US" sz="1800" b="1" dirty="0" smtClean="0"/>
              <a:t>2 (heart </a:t>
            </a:r>
            <a:r>
              <a:rPr lang="en-US" sz="1800" b="1" dirty="0"/>
              <a:t>muscle </a:t>
            </a:r>
            <a:r>
              <a:rPr lang="en-US" sz="1800" b="1" dirty="0" smtClean="0"/>
              <a:t>but more </a:t>
            </a:r>
            <a:r>
              <a:rPr lang="en-US" sz="1800" b="1" dirty="0"/>
              <a:t>prominent in bronchial </a:t>
            </a:r>
            <a:r>
              <a:rPr lang="en-US" sz="1800" b="1" dirty="0" smtClean="0"/>
              <a:t>and peripheral </a:t>
            </a:r>
            <a:r>
              <a:rPr lang="en-US" sz="1800" b="1" dirty="0"/>
              <a:t>vascular </a:t>
            </a:r>
            <a:r>
              <a:rPr lang="en-US" sz="1800" b="1" dirty="0" smtClean="0"/>
              <a:t>smooth muscle): </a:t>
            </a:r>
            <a:r>
              <a:rPr lang="en-US" sz="1800" dirty="0" smtClean="0"/>
              <a:t>results </a:t>
            </a:r>
            <a:r>
              <a:rPr lang="en-US" sz="1800" dirty="0"/>
              <a:t>in vasodilation and bronchodilation. </a:t>
            </a:r>
            <a:endParaRPr lang="en-US" sz="1800" dirty="0" smtClean="0"/>
          </a:p>
          <a:p>
            <a:pPr lvl="1" algn="l" rtl="0"/>
            <a:r>
              <a:rPr lang="en-US" sz="1800" b="1" dirty="0"/>
              <a:t>Beta </a:t>
            </a:r>
            <a:r>
              <a:rPr lang="en-US" sz="1800" b="1" dirty="0" smtClean="0"/>
              <a:t>3 (adipose </a:t>
            </a:r>
            <a:r>
              <a:rPr lang="en-US" sz="1800" b="1" dirty="0"/>
              <a:t>tissue and the </a:t>
            </a:r>
            <a:r>
              <a:rPr lang="en-US" sz="1800" b="1" dirty="0" smtClean="0"/>
              <a:t>heart): </a:t>
            </a:r>
            <a:r>
              <a:rPr lang="en-US" sz="1800" dirty="0" smtClean="0"/>
              <a:t>may </a:t>
            </a:r>
            <a:r>
              <a:rPr lang="en-US" sz="1800" dirty="0"/>
              <a:t>mediate </a:t>
            </a:r>
            <a:r>
              <a:rPr lang="en-US" sz="1800" dirty="0" smtClean="0"/>
              <a:t>catecholamine induced </a:t>
            </a:r>
            <a:r>
              <a:rPr lang="en-US" sz="1800" dirty="0"/>
              <a:t>thermogenesis and may reduce cardiac contractility. </a:t>
            </a:r>
            <a:endParaRPr lang="en-US" sz="1800" dirty="0" smtClean="0"/>
          </a:p>
          <a:p>
            <a:pPr marL="365760" lvl="1" indent="0" algn="l" rtl="0">
              <a:buNone/>
            </a:pPr>
            <a:endParaRPr lang="en-US" sz="1800" dirty="0" smtClean="0"/>
          </a:p>
          <a:p>
            <a:pPr marL="365760" lvl="1" indent="0" algn="l" rtl="0">
              <a:buNone/>
            </a:pPr>
            <a:r>
              <a:rPr lang="en-US" sz="2000" dirty="0" smtClean="0"/>
              <a:t>Beta-1 </a:t>
            </a:r>
            <a:r>
              <a:rPr lang="en-US" sz="2000" dirty="0"/>
              <a:t>selective blockade results in depressed myocardial contractility, decreased automaticity in pacemaker cells, </a:t>
            </a:r>
            <a:r>
              <a:rPr lang="en-US" sz="2000" dirty="0" smtClean="0"/>
              <a:t>and decreased </a:t>
            </a:r>
            <a:r>
              <a:rPr lang="en-US" sz="2000" dirty="0"/>
              <a:t>conduction velocity through the </a:t>
            </a:r>
            <a:r>
              <a:rPr lang="en-US" sz="2000" dirty="0" smtClean="0"/>
              <a:t>AV node. </a:t>
            </a:r>
          </a:p>
          <a:p>
            <a:pPr marL="365760" lvl="1" indent="0" algn="l" rtl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lungs, peripheral blood vessels, </a:t>
            </a:r>
            <a:r>
              <a:rPr lang="en-US" sz="2000" dirty="0" smtClean="0"/>
              <a:t>glucose metabolism</a:t>
            </a:r>
            <a:r>
              <a:rPr lang="en-US" sz="2000" dirty="0"/>
              <a:t>, and </a:t>
            </a:r>
            <a:r>
              <a:rPr lang="en-US" sz="2000" dirty="0" smtClean="0"/>
              <a:t>CNS are </a:t>
            </a:r>
            <a:r>
              <a:rPr lang="en-US" sz="2000" dirty="0"/>
              <a:t>all affected by beta blockade. </a:t>
            </a:r>
            <a:endParaRPr lang="en-US" sz="2000" dirty="0" smtClean="0"/>
          </a:p>
          <a:p>
            <a:pPr marL="365760" lvl="1" indent="0" algn="l" rtl="0">
              <a:buNone/>
            </a:pPr>
            <a:r>
              <a:rPr lang="en-US" sz="2000" dirty="0" smtClean="0"/>
              <a:t>Nonselective </a:t>
            </a:r>
            <a:r>
              <a:rPr lang="en-US" sz="2000" dirty="0"/>
              <a:t>beta blockade results </a:t>
            </a:r>
            <a:r>
              <a:rPr lang="en-US" sz="2000" dirty="0" smtClean="0"/>
              <a:t>in systemic </a:t>
            </a:r>
            <a:r>
              <a:rPr lang="en-US" sz="2000" dirty="0"/>
              <a:t>effects including bronchoconstriction, impaired gluconeogenesis, and decreased insulin </a:t>
            </a:r>
            <a:r>
              <a:rPr lang="en-US" sz="2000" dirty="0" smtClean="0"/>
              <a:t>release. 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601980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Three </a:t>
            </a:r>
            <a:r>
              <a:rPr lang="en-US" b="1" dirty="0">
                <a:solidFill>
                  <a:srgbClr val="FF0000"/>
                </a:solidFill>
              </a:rPr>
              <a:t>properties that affect beta blocker </a:t>
            </a:r>
            <a:r>
              <a:rPr lang="en-US" b="1" dirty="0" smtClean="0">
                <a:solidFill>
                  <a:srgbClr val="FF0000"/>
                </a:solidFill>
              </a:rPr>
              <a:t>toxicity: </a:t>
            </a:r>
          </a:p>
          <a:p>
            <a:pPr lvl="1" algn="l" rtl="0"/>
            <a:r>
              <a:rPr lang="en-US" sz="1900" b="1" dirty="0"/>
              <a:t>Membrane stabilizing </a:t>
            </a:r>
            <a:r>
              <a:rPr lang="en-US" sz="1900" b="1" dirty="0" smtClean="0"/>
              <a:t>activity (MSA): </a:t>
            </a:r>
            <a:r>
              <a:rPr lang="en-US" sz="1900" dirty="0"/>
              <a:t>inhibit </a:t>
            </a:r>
            <a:r>
              <a:rPr lang="en-US" sz="1900" dirty="0" smtClean="0"/>
              <a:t>myocardial fast </a:t>
            </a:r>
            <a:r>
              <a:rPr lang="en-US" sz="1900" dirty="0"/>
              <a:t>sodium channels, which can result in a widened QRS interval and may potentiate other </a:t>
            </a:r>
            <a:r>
              <a:rPr lang="en-US" sz="1900" dirty="0" smtClean="0"/>
              <a:t>dysrhythmias. </a:t>
            </a:r>
            <a:r>
              <a:rPr lang="en-US" sz="1900" dirty="0" err="1" smtClean="0">
                <a:solidFill>
                  <a:srgbClr val="0070C0"/>
                </a:solidFill>
              </a:rPr>
              <a:t>Acebutolol</a:t>
            </a:r>
            <a:r>
              <a:rPr lang="en-US" sz="1900" dirty="0" smtClean="0">
                <a:solidFill>
                  <a:srgbClr val="0070C0"/>
                </a:solidFill>
              </a:rPr>
              <a:t>, </a:t>
            </a:r>
            <a:r>
              <a:rPr lang="en-US" sz="1900" dirty="0" err="1" smtClean="0">
                <a:solidFill>
                  <a:srgbClr val="0070C0"/>
                </a:solidFill>
              </a:rPr>
              <a:t>Betaxolol</a:t>
            </a:r>
            <a:r>
              <a:rPr lang="en-US" sz="1900" dirty="0" smtClean="0">
                <a:solidFill>
                  <a:srgbClr val="0070C0"/>
                </a:solidFill>
              </a:rPr>
              <a:t>, Carvedilol, </a:t>
            </a:r>
            <a:r>
              <a:rPr lang="en-US" sz="1900" dirty="0" err="1" smtClean="0">
                <a:solidFill>
                  <a:srgbClr val="0070C0"/>
                </a:solidFill>
              </a:rPr>
              <a:t>Oxprenolol</a:t>
            </a:r>
            <a:r>
              <a:rPr lang="en-US" sz="1900" dirty="0" smtClean="0">
                <a:solidFill>
                  <a:srgbClr val="0070C0"/>
                </a:solidFill>
              </a:rPr>
              <a:t>, Propranolol</a:t>
            </a:r>
            <a:r>
              <a:rPr lang="en-US" sz="1900" dirty="0" smtClean="0"/>
              <a:t>.</a:t>
            </a:r>
          </a:p>
          <a:p>
            <a:pPr lvl="1" algn="l" rtl="0"/>
            <a:r>
              <a:rPr lang="en-US" sz="1900" b="1" dirty="0" smtClean="0"/>
              <a:t>Lipophilicity: </a:t>
            </a:r>
            <a:r>
              <a:rPr lang="en-US" sz="1900" dirty="0"/>
              <a:t>Beta blockers with high lipid </a:t>
            </a:r>
            <a:r>
              <a:rPr lang="en-US" sz="1900" dirty="0" smtClean="0"/>
              <a:t>solubility rapidly </a:t>
            </a:r>
            <a:r>
              <a:rPr lang="en-US" sz="1900" dirty="0"/>
              <a:t>cross the </a:t>
            </a:r>
            <a:r>
              <a:rPr lang="en-US" sz="1900" dirty="0" smtClean="0"/>
              <a:t>BBB into the CNS, </a:t>
            </a:r>
            <a:r>
              <a:rPr lang="en-US" sz="1900" dirty="0"/>
              <a:t>predisposing to neurologic sequelae such as seizures and </a:t>
            </a:r>
            <a:r>
              <a:rPr lang="en-US" sz="1900" dirty="0" smtClean="0"/>
              <a:t>delirium. </a:t>
            </a:r>
            <a:r>
              <a:rPr lang="en-US" sz="1900" dirty="0" smtClean="0">
                <a:solidFill>
                  <a:srgbClr val="0070C0"/>
                </a:solidFill>
              </a:rPr>
              <a:t>Carvedilol, </a:t>
            </a:r>
            <a:r>
              <a:rPr lang="en-US" sz="1900" dirty="0" err="1" smtClean="0">
                <a:solidFill>
                  <a:srgbClr val="0070C0"/>
                </a:solidFill>
              </a:rPr>
              <a:t>Nebivolol</a:t>
            </a:r>
            <a:r>
              <a:rPr lang="en-US" sz="1900" dirty="0" smtClean="0">
                <a:solidFill>
                  <a:srgbClr val="0070C0"/>
                </a:solidFill>
              </a:rPr>
              <a:t>, </a:t>
            </a:r>
            <a:r>
              <a:rPr lang="en-US" sz="1900" dirty="0" err="1" smtClean="0">
                <a:solidFill>
                  <a:srgbClr val="0070C0"/>
                </a:solidFill>
              </a:rPr>
              <a:t>Penbutolol,Propranolol</a:t>
            </a:r>
            <a:r>
              <a:rPr lang="en-US" sz="1900" dirty="0" smtClean="0">
                <a:solidFill>
                  <a:srgbClr val="0070C0"/>
                </a:solidFill>
              </a:rPr>
              <a:t>, </a:t>
            </a:r>
            <a:r>
              <a:rPr lang="en-US" sz="1900" dirty="0" err="1" smtClean="0">
                <a:solidFill>
                  <a:srgbClr val="0070C0"/>
                </a:solidFill>
              </a:rPr>
              <a:t>Bisoprolol</a:t>
            </a:r>
            <a:r>
              <a:rPr lang="en-US" sz="1900" dirty="0" smtClean="0">
                <a:solidFill>
                  <a:srgbClr val="0070C0"/>
                </a:solidFill>
              </a:rPr>
              <a:t>, Labetalol, Metoprolol, </a:t>
            </a:r>
            <a:r>
              <a:rPr lang="en-US" sz="1900" dirty="0" err="1" smtClean="0">
                <a:solidFill>
                  <a:srgbClr val="0070C0"/>
                </a:solidFill>
              </a:rPr>
              <a:t>Oxprenolol</a:t>
            </a:r>
            <a:r>
              <a:rPr lang="en-US" sz="1900" dirty="0" smtClean="0">
                <a:solidFill>
                  <a:srgbClr val="0070C0"/>
                </a:solidFill>
              </a:rPr>
              <a:t>, </a:t>
            </a:r>
            <a:r>
              <a:rPr lang="en-US" sz="1900" dirty="0" err="1" smtClean="0">
                <a:solidFill>
                  <a:srgbClr val="0070C0"/>
                </a:solidFill>
              </a:rPr>
              <a:t>Pindolol</a:t>
            </a:r>
            <a:r>
              <a:rPr lang="en-US" sz="1900" dirty="0" smtClean="0">
                <a:solidFill>
                  <a:srgbClr val="0070C0"/>
                </a:solidFill>
              </a:rPr>
              <a:t>, </a:t>
            </a:r>
            <a:r>
              <a:rPr lang="en-US" sz="1900" dirty="0" err="1" smtClean="0">
                <a:solidFill>
                  <a:srgbClr val="0070C0"/>
                </a:solidFill>
              </a:rPr>
              <a:t>Timolol</a:t>
            </a:r>
            <a:r>
              <a:rPr lang="en-US" sz="1900" dirty="0" smtClean="0">
                <a:solidFill>
                  <a:srgbClr val="0070C0"/>
                </a:solidFill>
              </a:rPr>
              <a:t>.  </a:t>
            </a:r>
          </a:p>
          <a:p>
            <a:pPr lvl="1" algn="l" rtl="0"/>
            <a:r>
              <a:rPr lang="en-US" sz="2000" b="1" dirty="0"/>
              <a:t>Intrinsic </a:t>
            </a:r>
            <a:r>
              <a:rPr lang="en-US" sz="2000" b="1" dirty="0" smtClean="0"/>
              <a:t>Sympathomimetic Activity(ISA</a:t>
            </a:r>
            <a:r>
              <a:rPr lang="en-US" sz="2000" b="1" dirty="0"/>
              <a:t>)</a:t>
            </a:r>
            <a:r>
              <a:rPr lang="en-US" sz="2000" b="1" dirty="0" smtClean="0"/>
              <a:t>: </a:t>
            </a:r>
            <a:r>
              <a:rPr lang="en-US" sz="2000" dirty="0"/>
              <a:t>a partial agonist effect at the beta </a:t>
            </a:r>
            <a:r>
              <a:rPr lang="en-US" sz="2000" dirty="0" smtClean="0"/>
              <a:t>receptor site</a:t>
            </a:r>
            <a:r>
              <a:rPr lang="en-US" sz="2000" dirty="0"/>
              <a:t>, resulting in less bradycardia and hypotension in therapeutic and </a:t>
            </a:r>
            <a:r>
              <a:rPr lang="en-US" sz="2000" dirty="0" err="1"/>
              <a:t>supratherapeutic</a:t>
            </a:r>
            <a:r>
              <a:rPr lang="en-US" sz="2000" dirty="0"/>
              <a:t> </a:t>
            </a:r>
            <a:r>
              <a:rPr lang="en-US" sz="2000" dirty="0" smtClean="0"/>
              <a:t>doses. </a:t>
            </a:r>
            <a:r>
              <a:rPr lang="en-US" sz="2000" dirty="0"/>
              <a:t>Bronchoconstriction </a:t>
            </a:r>
            <a:r>
              <a:rPr lang="en-US" sz="2000" dirty="0" smtClean="0"/>
              <a:t>is</a:t>
            </a:r>
            <a:r>
              <a:rPr lang="en-US" sz="2000" dirty="0"/>
              <a:t> </a:t>
            </a:r>
            <a:r>
              <a:rPr lang="en-US" sz="2000" dirty="0" smtClean="0"/>
              <a:t>less likely with ISA, </a:t>
            </a:r>
            <a:r>
              <a:rPr lang="en-US" sz="2000" dirty="0"/>
              <a:t>or beta-1 </a:t>
            </a:r>
            <a:r>
              <a:rPr lang="en-US" sz="2000" dirty="0" smtClean="0"/>
              <a:t>selectivity.</a:t>
            </a:r>
          </a:p>
          <a:p>
            <a:pPr marL="365760" lvl="1" indent="0" algn="l" rtl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1800" dirty="0" err="1" smtClean="0">
                <a:solidFill>
                  <a:srgbClr val="0070C0"/>
                </a:solidFill>
              </a:rPr>
              <a:t>Acebutolol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Carteolol</a:t>
            </a:r>
            <a:r>
              <a:rPr lang="en-US" sz="1800" dirty="0" smtClean="0">
                <a:solidFill>
                  <a:srgbClr val="0070C0"/>
                </a:solidFill>
              </a:rPr>
              <a:t>, Labetalol (</a:t>
            </a:r>
            <a:r>
              <a:rPr lang="el-GR" sz="1800" dirty="0" smtClean="0">
                <a:solidFill>
                  <a:srgbClr val="0070C0"/>
                </a:solidFill>
              </a:rPr>
              <a:t>β</a:t>
            </a:r>
            <a:r>
              <a:rPr lang="en-US" sz="1800" baseline="-25000" dirty="0" smtClean="0">
                <a:solidFill>
                  <a:srgbClr val="0070C0"/>
                </a:solidFill>
              </a:rPr>
              <a:t>2</a:t>
            </a:r>
            <a:r>
              <a:rPr lang="en-US" sz="1800" dirty="0" smtClean="0">
                <a:solidFill>
                  <a:srgbClr val="0070C0"/>
                </a:solidFill>
              </a:rPr>
              <a:t>), </a:t>
            </a:r>
            <a:r>
              <a:rPr lang="en-US" sz="1800" dirty="0" err="1" smtClean="0">
                <a:solidFill>
                  <a:srgbClr val="0070C0"/>
                </a:solidFill>
              </a:rPr>
              <a:t>Oxprenolol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Pindolol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Penbutolol</a:t>
            </a:r>
            <a:endParaRPr lang="en-US" sz="1800" dirty="0">
              <a:solidFill>
                <a:srgbClr val="0070C0"/>
              </a:solidFill>
            </a:endParaRPr>
          </a:p>
          <a:p>
            <a:pPr marL="365760" lvl="1" indent="0" algn="l" rtl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365760" lvl="1" indent="0" algn="ctr" rtl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“</a:t>
            </a:r>
            <a:r>
              <a:rPr lang="en-US" sz="2000" dirty="0" smtClean="0"/>
              <a:t>However</a:t>
            </a:r>
            <a:r>
              <a:rPr lang="en-US" sz="2000" dirty="0"/>
              <a:t>, the protective effects of ISA do not completely </a:t>
            </a:r>
            <a:r>
              <a:rPr lang="en-US" sz="2000" dirty="0" smtClean="0"/>
              <a:t>	prevent </a:t>
            </a:r>
            <a:r>
              <a:rPr lang="en-US" sz="2000" dirty="0"/>
              <a:t>cardiovascular toxicity following intentional </a:t>
            </a:r>
            <a:r>
              <a:rPr lang="en-US" sz="2000" dirty="0" smtClean="0"/>
              <a:t>or 	accidental overdose</a:t>
            </a:r>
            <a:r>
              <a:rPr lang="en-US" sz="2000" dirty="0" smtClean="0">
                <a:solidFill>
                  <a:srgbClr val="0070C0"/>
                </a:solidFill>
              </a:rPr>
              <a:t>”</a:t>
            </a:r>
            <a:r>
              <a:rPr lang="en-US" sz="2000" dirty="0" smtClean="0"/>
              <a:t>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Cellular Toxicity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45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382000" cy="5791200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/>
              <a:t>Of all the variables contributing to toxicity, </a:t>
            </a:r>
            <a:r>
              <a:rPr lang="en-US" sz="2000" dirty="0" smtClean="0"/>
              <a:t>MSA appears </a:t>
            </a:r>
            <a:r>
              <a:rPr lang="en-US" sz="2000" dirty="0"/>
              <a:t>to have the greatest influence on adverse cardiovascular </a:t>
            </a:r>
            <a:r>
              <a:rPr lang="en-US" sz="2000" dirty="0" smtClean="0"/>
              <a:t>effects.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smtClean="0"/>
              <a:t>Agents </a:t>
            </a:r>
            <a:r>
              <a:rPr lang="en-US" sz="2000" b="1" dirty="0"/>
              <a:t>with significant </a:t>
            </a:r>
            <a:r>
              <a:rPr lang="en-US" sz="2000" b="1" dirty="0" smtClean="0"/>
              <a:t>MSA: </a:t>
            </a:r>
            <a:r>
              <a:rPr lang="en-US" sz="2000" dirty="0" smtClean="0">
                <a:solidFill>
                  <a:srgbClr val="0070C0"/>
                </a:solidFill>
              </a:rPr>
              <a:t>Propranolol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Acebutolol</a:t>
            </a:r>
            <a:r>
              <a:rPr lang="en-US" sz="2000" dirty="0">
                <a:solidFill>
                  <a:srgbClr val="0070C0"/>
                </a:solidFill>
              </a:rPr>
              <a:t>, </a:t>
            </a:r>
            <a:r>
              <a:rPr lang="en-US" sz="2000" dirty="0" err="1" smtClean="0">
                <a:solidFill>
                  <a:srgbClr val="0070C0"/>
                </a:solidFill>
              </a:rPr>
              <a:t>Betaxolol</a:t>
            </a:r>
            <a:r>
              <a:rPr lang="en-US" sz="2000" dirty="0">
                <a:solidFill>
                  <a:srgbClr val="0070C0"/>
                </a:solidFill>
              </a:rPr>
              <a:t>, and </a:t>
            </a:r>
            <a:r>
              <a:rPr lang="en-US" sz="2000" dirty="0" err="1" smtClean="0">
                <a:solidFill>
                  <a:srgbClr val="0070C0"/>
                </a:solidFill>
              </a:rPr>
              <a:t>Oxprenolol</a:t>
            </a:r>
            <a:r>
              <a:rPr lang="en-US" sz="2000" dirty="0" smtClean="0">
                <a:solidFill>
                  <a:srgbClr val="0070C0"/>
                </a:solidFill>
              </a:rPr>
              <a:t>. 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err="1" smtClean="0"/>
              <a:t>Acebutolol</a:t>
            </a:r>
            <a:r>
              <a:rPr lang="en-US" sz="2000" dirty="0"/>
              <a:t>, a </a:t>
            </a:r>
            <a:r>
              <a:rPr lang="en-US" sz="2000" dirty="0" err="1"/>
              <a:t>cardioselective</a:t>
            </a:r>
            <a:r>
              <a:rPr lang="en-US" sz="2000" dirty="0"/>
              <a:t> agent with partial agonist activity and significant MSA, is one of the most toxic </a:t>
            </a:r>
            <a:r>
              <a:rPr lang="en-US" sz="2000" dirty="0" smtClean="0"/>
              <a:t>beta blockers </a:t>
            </a:r>
            <a:r>
              <a:rPr lang="en-US" sz="2000" dirty="0"/>
              <a:t>in </a:t>
            </a:r>
            <a:r>
              <a:rPr lang="en-US" sz="2000" dirty="0" smtClean="0"/>
              <a:t>overdose. </a:t>
            </a:r>
            <a:r>
              <a:rPr lang="en-US" sz="2000" dirty="0" err="1"/>
              <a:t>Acebutolol</a:t>
            </a:r>
            <a:r>
              <a:rPr lang="en-US" sz="2000" dirty="0"/>
              <a:t> toxicity may predispose the patient to ventricular repolarization resulting </a:t>
            </a:r>
            <a:r>
              <a:rPr lang="en-US" sz="2000" dirty="0" smtClean="0"/>
              <a:t>in arrhythmias.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smtClean="0"/>
              <a:t>Carvedilol</a:t>
            </a:r>
            <a:r>
              <a:rPr lang="en-US" sz="2000" dirty="0" smtClean="0"/>
              <a:t> </a:t>
            </a:r>
            <a:r>
              <a:rPr lang="en-US" sz="2000" dirty="0"/>
              <a:t>has been associated with toxic epidermal necrolysis at therapeutic </a:t>
            </a:r>
            <a:r>
              <a:rPr lang="en-US" sz="2000" dirty="0" smtClean="0"/>
              <a:t>levels.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Toxicity of Specific Agents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18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2332038"/>
            <a:ext cx="74676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  <a:r>
              <a:rPr lang="en-US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a-IR" sz="4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5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"/>
          <a:stretch/>
        </p:blipFill>
        <p:spPr>
          <a:xfrm>
            <a:off x="1900238" y="-30169"/>
            <a:ext cx="5110162" cy="696693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4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3305</Words>
  <Application>Microsoft Office PowerPoint</Application>
  <PresentationFormat>On-screen Show (4:3)</PresentationFormat>
  <Paragraphs>268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1_Oriel</vt:lpstr>
      <vt:lpstr>PowerPoint Presentation</vt:lpstr>
      <vt:lpstr>PowerPoint Presentation</vt:lpstr>
      <vt:lpstr>PowerPoint Presentation</vt:lpstr>
      <vt:lpstr>PowerPoint Presentation</vt:lpstr>
      <vt:lpstr>Pharmacology </vt:lpstr>
      <vt:lpstr>Cellular Toxicity </vt:lpstr>
      <vt:lpstr>Toxicity of Specific Agents </vt:lpstr>
      <vt:lpstr>Pharmacokinetics </vt:lpstr>
      <vt:lpstr>PowerPoint Presentation</vt:lpstr>
      <vt:lpstr>Clinical Features of Overdose </vt:lpstr>
      <vt:lpstr>PowerPoint Presentation</vt:lpstr>
      <vt:lpstr>Laboratory Evaluation </vt:lpstr>
      <vt:lpstr>Diagnosis  </vt:lpstr>
      <vt:lpstr>Differential Diagnosis  </vt:lpstr>
      <vt:lpstr>Management   </vt:lpstr>
      <vt:lpstr>Acute stabilization and overview of therapy </vt:lpstr>
      <vt:lpstr>Selection of Specific Therapies  based on the severity of the clinical presentation </vt:lpstr>
      <vt:lpstr>PowerPoint Presentation</vt:lpstr>
      <vt:lpstr>PowerPoint Presentation</vt:lpstr>
      <vt:lpstr>Specific Therapies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Pathophysiology </vt:lpstr>
      <vt:lpstr>Pharmacokinetics </vt:lpstr>
      <vt:lpstr>Clinical Features </vt:lpstr>
      <vt:lpstr>PowerPoint Presentation</vt:lpstr>
      <vt:lpstr>Diagnostic Evaluation</vt:lpstr>
      <vt:lpstr>Management   </vt:lpstr>
      <vt:lpstr>PowerPoint Presentation</vt:lpstr>
      <vt:lpstr>Approach to the selection of specific therapies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danesh 35573191</dc:creator>
  <cp:lastModifiedBy>danesh 35573191</cp:lastModifiedBy>
  <cp:revision>256</cp:revision>
  <dcterms:created xsi:type="dcterms:W3CDTF">2006-08-16T00:00:00Z</dcterms:created>
  <dcterms:modified xsi:type="dcterms:W3CDTF">2019-12-18T20:50:51Z</dcterms:modified>
</cp:coreProperties>
</file>